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0.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1.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2.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3.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4.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5.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2" r:id="rId6"/>
    <p:sldMasterId id="2147484533" r:id="rId7"/>
    <p:sldMasterId id="2147484553" r:id="rId8"/>
    <p:sldMasterId id="2147484574" r:id="rId9"/>
    <p:sldMasterId id="2147484596" r:id="rId10"/>
    <p:sldMasterId id="2147484615" r:id="rId11"/>
    <p:sldMasterId id="2147484632" r:id="rId12"/>
    <p:sldMasterId id="2147484652" r:id="rId13"/>
    <p:sldMasterId id="2147484669" r:id="rId14"/>
    <p:sldMasterId id="2147484688" r:id="rId15"/>
    <p:sldMasterId id="2147484721" r:id="rId16"/>
    <p:sldMasterId id="2147484746" r:id="rId17"/>
    <p:sldMasterId id="2147484761" r:id="rId18"/>
    <p:sldMasterId id="2147484774" r:id="rId19"/>
  </p:sldMasterIdLst>
  <p:notesMasterIdLst>
    <p:notesMasterId r:id="rId77"/>
  </p:notesMasterIdLst>
  <p:handoutMasterIdLst>
    <p:handoutMasterId r:id="rId78"/>
  </p:handoutMasterIdLst>
  <p:sldIdLst>
    <p:sldId id="257" r:id="rId20"/>
    <p:sldId id="258" r:id="rId21"/>
    <p:sldId id="259" r:id="rId22"/>
    <p:sldId id="261" r:id="rId23"/>
    <p:sldId id="262" r:id="rId24"/>
    <p:sldId id="271" r:id="rId25"/>
    <p:sldId id="272" r:id="rId26"/>
    <p:sldId id="297" r:id="rId27"/>
    <p:sldId id="298" r:id="rId28"/>
    <p:sldId id="299" r:id="rId29"/>
    <p:sldId id="300" r:id="rId30"/>
    <p:sldId id="301" r:id="rId31"/>
    <p:sldId id="302" r:id="rId32"/>
    <p:sldId id="303" r:id="rId33"/>
    <p:sldId id="304" r:id="rId34"/>
    <p:sldId id="305" r:id="rId35"/>
    <p:sldId id="310" r:id="rId36"/>
    <p:sldId id="311" r:id="rId37"/>
    <p:sldId id="263" r:id="rId38"/>
    <p:sldId id="306" r:id="rId39"/>
    <p:sldId id="307" r:id="rId40"/>
    <p:sldId id="308" r:id="rId41"/>
    <p:sldId id="309" r:id="rId42"/>
    <p:sldId id="312" r:id="rId43"/>
    <p:sldId id="270" r:id="rId44"/>
    <p:sldId id="273" r:id="rId45"/>
    <p:sldId id="274" r:id="rId46"/>
    <p:sldId id="275" r:id="rId47"/>
    <p:sldId id="276" r:id="rId48"/>
    <p:sldId id="277" r:id="rId49"/>
    <p:sldId id="279" r:id="rId50"/>
    <p:sldId id="278" r:id="rId51"/>
    <p:sldId id="280" r:id="rId52"/>
    <p:sldId id="281" r:id="rId53"/>
    <p:sldId id="282" r:id="rId54"/>
    <p:sldId id="283" r:id="rId55"/>
    <p:sldId id="286" r:id="rId56"/>
    <p:sldId id="287" r:id="rId57"/>
    <p:sldId id="288" r:id="rId58"/>
    <p:sldId id="289" r:id="rId59"/>
    <p:sldId id="290" r:id="rId60"/>
    <p:sldId id="291" r:id="rId61"/>
    <p:sldId id="296" r:id="rId62"/>
    <p:sldId id="313" r:id="rId63"/>
    <p:sldId id="314" r:id="rId64"/>
    <p:sldId id="318" r:id="rId65"/>
    <p:sldId id="319" r:id="rId66"/>
    <p:sldId id="315" r:id="rId67"/>
    <p:sldId id="316" r:id="rId68"/>
    <p:sldId id="317" r:id="rId69"/>
    <p:sldId id="292" r:id="rId70"/>
    <p:sldId id="293" r:id="rId71"/>
    <p:sldId id="294" r:id="rId72"/>
    <p:sldId id="295" r:id="rId73"/>
    <p:sldId id="320" r:id="rId74"/>
    <p:sldId id="322" r:id="rId75"/>
    <p:sldId id="321" r:id="rId7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B900"/>
    <a:srgbClr val="0078D7"/>
    <a:srgbClr val="000000"/>
    <a:srgbClr val="FF8C00"/>
    <a:srgbClr val="D83B01"/>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00" autoAdjust="0"/>
    <p:restoredTop sz="87540" autoAdjust="0"/>
  </p:normalViewPr>
  <p:slideViewPr>
    <p:cSldViewPr>
      <p:cViewPr varScale="1">
        <p:scale>
          <a:sx n="85" d="100"/>
          <a:sy n="85" d="100"/>
        </p:scale>
        <p:origin x="30" y="84"/>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2.xml"/><Relationship Id="rId82" Type="http://schemas.openxmlformats.org/officeDocument/2006/relationships/tableStyles" Target="tableStyle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7.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7" Type="http://schemas.openxmlformats.org/officeDocument/2006/relationships/slideMaster" Target="slideMasters/slideMaster4.xml"/><Relationship Id="rId71" Type="http://schemas.openxmlformats.org/officeDocument/2006/relationships/slide" Target="slides/slide52.xml"/><Relationship Id="rId2" Type="http://schemas.openxmlformats.org/officeDocument/2006/relationships/customXml" Target="../customXml/item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676944270985598"/>
          <c:y val="6.9409389197375104E-2"/>
          <c:w val="0.65969385040175499"/>
          <c:h val="0.68950850004173503"/>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92D050"/>
              </a:solidFill>
              <a:ln>
                <a:noFill/>
              </a:ln>
              <a:effectLst/>
            </c:spPr>
            <c:extLst>
              <c:ext xmlns:c16="http://schemas.microsoft.com/office/drawing/2014/chart" uri="{C3380CC4-5D6E-409C-BE32-E72D297353CC}">
                <c16:uniqueId val="{00000001-F3FA-46CF-98FC-7D655B1DF7C0}"/>
              </c:ext>
            </c:extLst>
          </c:dPt>
          <c:dPt>
            <c:idx val="1"/>
            <c:invertIfNegative val="0"/>
            <c:bubble3D val="0"/>
            <c:spPr>
              <a:solidFill>
                <a:srgbClr val="C00000"/>
              </a:solidFill>
              <a:ln>
                <a:noFill/>
              </a:ln>
              <a:effectLst/>
            </c:spPr>
            <c:extLst>
              <c:ext xmlns:c16="http://schemas.microsoft.com/office/drawing/2014/chart" uri="{C3380CC4-5D6E-409C-BE32-E72D297353CC}">
                <c16:uniqueId val="{00000003-F3FA-46CF-98FC-7D655B1DF7C0}"/>
              </c:ext>
            </c:extLst>
          </c:dPt>
          <c:dPt>
            <c:idx val="2"/>
            <c:invertIfNegative val="0"/>
            <c:bubble3D val="0"/>
            <c:spPr>
              <a:solidFill>
                <a:srgbClr val="FF0000"/>
              </a:solidFill>
              <a:ln>
                <a:noFill/>
              </a:ln>
              <a:effectLst/>
            </c:spPr>
            <c:extLst>
              <c:ext xmlns:c16="http://schemas.microsoft.com/office/drawing/2014/chart" uri="{C3380CC4-5D6E-409C-BE32-E72D297353CC}">
                <c16:uniqueId val="{00000005-F3FA-46CF-98FC-7D655B1DF7C0}"/>
              </c:ext>
            </c:extLst>
          </c:dPt>
          <c:dPt>
            <c:idx val="3"/>
            <c:invertIfNegative val="0"/>
            <c:bubble3D val="0"/>
            <c:spPr>
              <a:solidFill>
                <a:srgbClr val="FF3300"/>
              </a:solidFill>
              <a:ln>
                <a:noFill/>
              </a:ln>
              <a:effectLst/>
            </c:spPr>
            <c:extLst>
              <c:ext xmlns:c16="http://schemas.microsoft.com/office/drawing/2014/chart" uri="{C3380CC4-5D6E-409C-BE32-E72D297353CC}">
                <c16:uniqueId val="{00000007-F3FA-46CF-98FC-7D655B1DF7C0}"/>
              </c:ext>
            </c:extLst>
          </c:dPt>
          <c:dPt>
            <c:idx val="4"/>
            <c:invertIfNegative val="0"/>
            <c:bubble3D val="0"/>
            <c:spPr>
              <a:solidFill>
                <a:srgbClr val="C7450B"/>
              </a:solidFill>
              <a:ln>
                <a:noFill/>
              </a:ln>
              <a:effectLst/>
            </c:spPr>
            <c:extLst>
              <c:ext xmlns:c16="http://schemas.microsoft.com/office/drawing/2014/chart" uri="{C3380CC4-5D6E-409C-BE32-E72D297353CC}">
                <c16:uniqueId val="{00000009-F3FA-46CF-98FC-7D655B1DF7C0}"/>
              </c:ext>
            </c:extLst>
          </c:dPt>
          <c:dPt>
            <c:idx val="5"/>
            <c:invertIfNegative val="0"/>
            <c:bubble3D val="0"/>
            <c:spPr>
              <a:solidFill>
                <a:srgbClr val="FF3300"/>
              </a:solidFill>
              <a:ln>
                <a:noFill/>
              </a:ln>
              <a:effectLst/>
            </c:spPr>
            <c:extLst>
              <c:ext xmlns:c16="http://schemas.microsoft.com/office/drawing/2014/chart" uri="{C3380CC4-5D6E-409C-BE32-E72D297353CC}">
                <c16:uniqueId val="{0000000B-F3FA-46CF-98FC-7D655B1DF7C0}"/>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F3FA-46CF-98FC-7D655B1DF7C0}"/>
            </c:ext>
          </c:extLst>
        </c:ser>
        <c:dLbls>
          <c:showLegendKey val="0"/>
          <c:showVal val="0"/>
          <c:showCatName val="0"/>
          <c:showSerName val="0"/>
          <c:showPercent val="0"/>
          <c:showBubbleSize val="0"/>
        </c:dLbls>
        <c:gapWidth val="9"/>
        <c:overlap val="-27"/>
        <c:axId val="2079042368"/>
        <c:axId val="2079044144"/>
      </c:barChart>
      <c:catAx>
        <c:axId val="2079042368"/>
        <c:scaling>
          <c:orientation val="minMax"/>
        </c:scaling>
        <c:delete val="0"/>
        <c:axPos val="b"/>
        <c:numFmt formatCode="General" sourceLinked="1"/>
        <c:majorTickMark val="out"/>
        <c:minorTickMark val="none"/>
        <c:tickLblPos val="nextTo"/>
        <c:spPr>
          <a:noFill/>
          <a:ln w="9525" cap="flat" cmpd="sng" algn="ctr">
            <a:solidFill>
              <a:srgbClr val="BED8FF"/>
            </a:solidFill>
            <a:round/>
          </a:ln>
          <a:effectLst/>
        </c:spPr>
        <c:txPr>
          <a:bodyPr rot="-60000000" spcFirstLastPara="1" vertOverflow="ellipsis" vert="horz" wrap="square" anchor="ctr" anchorCtr="1"/>
          <a:lstStyle/>
          <a:p>
            <a:pPr>
              <a:defRPr sz="600" b="0" i="0" u="none" strike="noStrike" kern="1200" baseline="0">
                <a:solidFill>
                  <a:schemeClr val="tx2"/>
                </a:solidFill>
                <a:latin typeface="+mn-lt"/>
                <a:ea typeface="+mn-ea"/>
                <a:cs typeface="+mn-cs"/>
              </a:defRPr>
            </a:pPr>
            <a:endParaRPr lang="en-US"/>
          </a:p>
        </c:txPr>
        <c:crossAx val="2079044144"/>
        <c:crosses val="autoZero"/>
        <c:auto val="1"/>
        <c:lblAlgn val="ctr"/>
        <c:lblOffset val="100"/>
        <c:noMultiLvlLbl val="0"/>
      </c:catAx>
      <c:valAx>
        <c:axId val="2079044144"/>
        <c:scaling>
          <c:orientation val="minMax"/>
          <c:max val="200"/>
        </c:scaling>
        <c:delete val="0"/>
        <c:axPos val="l"/>
        <c:title>
          <c:tx>
            <c:rich>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r>
                  <a:rPr lang="en-US" sz="800" b="1" i="0" baseline="0" dirty="0">
                    <a:solidFill>
                      <a:schemeClr val="tx2"/>
                    </a:solidFill>
                    <a:effectLst/>
                  </a:rPr>
                  <a:t>Vulnerabilities (2010-2016)</a:t>
                </a:r>
                <a:endParaRPr lang="en-US" sz="800" dirty="0">
                  <a:solidFill>
                    <a:schemeClr val="tx2"/>
                  </a:solidFill>
                  <a:effectLst/>
                </a:endParaRPr>
              </a:p>
            </c:rich>
          </c:tx>
          <c:layout>
            <c:manualLayout>
              <c:xMode val="edge"/>
              <c:yMode val="edge"/>
              <c:x val="3.4656385575484699E-2"/>
              <c:y val="6.9409389197375104E-2"/>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079042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11/15/2017 12:54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11/15/2017 12:54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documentation/articles/sql-database-aad-authentication/?wt.mc_id=WW_CE_DM_OO_BLOG_NON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azure.microsoft.com/en-us/documentation/articles/sql-database-dynamic-data-masking-get-started/?wt.mc_id=WW_CE_DM_OO_BLOG_NONE" TargetMode="External"/><Relationship Id="rId4" Type="http://schemas.openxmlformats.org/officeDocument/2006/relationships/hyperlink" Target="https://msdn.microsoft.com/library/dn765131?wt.mc_id=WW_CE_DM_OO_BLOG_NON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3932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Power your entire data estate with SQL Server 2017</a:t>
            </a:r>
            <a:endParaRPr lang="en-US" dirty="0"/>
          </a:p>
          <a:p>
            <a:r>
              <a:rPr lang="en-US" dirty="0"/>
              <a:t>Now we’ll look at all the reasons why SQL Server is the right database for your on-premises data estate. </a:t>
            </a:r>
          </a:p>
          <a:p>
            <a:r>
              <a:rPr lang="en-US" b="1" dirty="0"/>
              <a:t> </a:t>
            </a:r>
            <a:endParaRPr lang="en-US" dirty="0"/>
          </a:p>
          <a:p>
            <a:r>
              <a:rPr lang="en-US" b="1" dirty="0"/>
              <a:t>Data Management - TDM</a:t>
            </a:r>
            <a:endParaRPr lang="en-US" dirty="0"/>
          </a:p>
          <a:p>
            <a:pPr lvl="0"/>
            <a:r>
              <a:rPr lang="en-US" dirty="0"/>
              <a:t>SQL Server is no longer just an OLTP database, it’s a mission critical OLTP database with industry-leading TPC-E performance benchmarks. It has been recognized by Gartner as a leader in Operational Database Management four years in a row, and THE leader in this quadrant for the last two years. </a:t>
            </a:r>
          </a:p>
          <a:p>
            <a:pPr lvl="0"/>
            <a:r>
              <a:rPr lang="en-US" dirty="0"/>
              <a:t>When it comes to data warehousing, you used to only be able to handle small data marts in older SQL Server versions. Today we have companies like NASDAQ who are doing petabyte scale data warehousing in a scale up SMP architecture just with SQL Server. Not to mention we have can support MPP architecture as well for very large data warehousing workloads. That’s tremendous value coming out of one enterprise SKU. </a:t>
            </a:r>
          </a:p>
          <a:p>
            <a:r>
              <a:rPr lang="en-US" dirty="0"/>
              <a:t>&lt;click&gt;</a:t>
            </a:r>
          </a:p>
          <a:p>
            <a:r>
              <a:rPr lang="en-US" dirty="0"/>
              <a:t> </a:t>
            </a:r>
          </a:p>
          <a:p>
            <a:r>
              <a:rPr lang="en-US" b="1" dirty="0"/>
              <a:t>Data Sources</a:t>
            </a:r>
            <a:endParaRPr lang="en-US" dirty="0"/>
          </a:p>
          <a:p>
            <a:pPr lvl="0"/>
            <a:r>
              <a:rPr lang="en-US" dirty="0"/>
              <a:t>SQL Server 2017 not only has the great </a:t>
            </a:r>
            <a:r>
              <a:rPr lang="en-US" dirty="0" err="1"/>
              <a:t>PolyBase</a:t>
            </a:r>
            <a:r>
              <a:rPr lang="en-US" dirty="0"/>
              <a:t> technology for querying across structured data in SQL and unstructured data in Hadoop that we introduced in SQL Server 2016:</a:t>
            </a:r>
          </a:p>
          <a:p>
            <a:pPr lvl="0"/>
            <a:r>
              <a:rPr lang="en-US" dirty="0"/>
              <a:t>It now can handle even more types of data, with the introduction of graph data management and graph analysis to handle new, non-hierarchical relationships among your data.</a:t>
            </a:r>
          </a:p>
          <a:p>
            <a:r>
              <a:rPr lang="en-US" dirty="0"/>
              <a:t>&lt;click&gt;</a:t>
            </a:r>
          </a:p>
          <a:p>
            <a:r>
              <a:rPr lang="en-US" dirty="0"/>
              <a:t> </a:t>
            </a:r>
          </a:p>
          <a:p>
            <a:r>
              <a:rPr lang="en-US" b="1" dirty="0"/>
              <a:t>Data Insights - BDM</a:t>
            </a:r>
            <a:endParaRPr lang="en-US" dirty="0"/>
          </a:p>
          <a:p>
            <a:pPr lvl="0"/>
            <a:r>
              <a:rPr lang="en-US" dirty="0"/>
              <a:t>BI (business intelligence) is an area in which everyone gave us lots of feedback, so we invested in it in a big way in the last release, SQL Server 2016. We’ve did a complete overhaul of SQL Server reporting services, refreshing to a modern report interface and adding new chart types like tree and sunburst.</a:t>
            </a:r>
          </a:p>
          <a:p>
            <a:pPr lvl="0"/>
            <a:r>
              <a:rPr lang="en-US" dirty="0"/>
              <a:t>And on top of that, we delivered an </a:t>
            </a:r>
            <a:r>
              <a:rPr lang="en-US" b="1" dirty="0"/>
              <a:t>end-to-end mobile BI solution</a:t>
            </a:r>
            <a:r>
              <a:rPr lang="en-US" dirty="0"/>
              <a:t> that not only works on Windows but also iOS, works on Android and, and beauty is it works online and offline. So it’s a comprehensive solution again being delivered out of that one SKU.</a:t>
            </a:r>
          </a:p>
          <a:p>
            <a:pPr lvl="0"/>
            <a:r>
              <a:rPr lang="en-US" dirty="0"/>
              <a:t>And if you choose to use Power BI, our </a:t>
            </a:r>
            <a:r>
              <a:rPr lang="en-US" b="1" dirty="0"/>
              <a:t>cloud-based business analytics service</a:t>
            </a:r>
            <a:r>
              <a:rPr lang="en-US" dirty="0"/>
              <a:t> that enables anyone to visualize and analyze data with greater speed, efficiency, and understanding, you can connect users to a broad range of live data through easy-to-use dashboards, interactive reports, and compelling visualizations –all </a:t>
            </a:r>
            <a:r>
              <a:rPr lang="en-US" b="1" dirty="0"/>
              <a:t>at a fraction of the cost of our competitors.</a:t>
            </a:r>
            <a:endParaRPr lang="en-US" dirty="0"/>
          </a:p>
          <a:p>
            <a:pPr lvl="0"/>
            <a:r>
              <a:rPr lang="en-US" dirty="0"/>
              <a:t>And in SQL Server 2017, we have added many enhancements to SQL Server and analysis services (SSAS) as well, enabling you to mash up data from many sources, </a:t>
            </a:r>
          </a:p>
          <a:p>
            <a:r>
              <a:rPr lang="en-US" dirty="0"/>
              <a:t> </a:t>
            </a:r>
          </a:p>
          <a:p>
            <a:pPr lvl="0"/>
            <a:r>
              <a:rPr lang="en-US" dirty="0"/>
              <a:t>In today’s world, businesses are trying to get predictive. Instead of reacting to data they want to pave their business path forward with data. The way to do that is with advanced analytics.  From predicting optimal warehousing to sales forecasting to customer behavior, customers want to build predictive models based on data. And with SQL Server, you don’t have to take data out of the database to do advanced analytics. </a:t>
            </a:r>
            <a:r>
              <a:rPr lang="en-US" b="1" dirty="0"/>
              <a:t>With Microsoft’s Machine Learning Services, you can do R and Python-based analytics, </a:t>
            </a:r>
            <a:r>
              <a:rPr lang="en-US" dirty="0"/>
              <a:t>at scale and in a highly parallelized way, right in the database</a:t>
            </a:r>
            <a:r>
              <a:rPr lang="en-US" b="1" dirty="0"/>
              <a:t> </a:t>
            </a:r>
            <a:r>
              <a:rPr lang="en-US" dirty="0"/>
              <a:t>for </a:t>
            </a:r>
            <a:r>
              <a:rPr lang="en-US" b="1" dirty="0"/>
              <a:t>Real time analytics at up to 1M predictions per second.</a:t>
            </a:r>
            <a:endParaRPr lang="en-US" dirty="0"/>
          </a:p>
          <a:p>
            <a:r>
              <a:rPr lang="en-US" dirty="0"/>
              <a:t>&lt;click&gt;</a:t>
            </a:r>
          </a:p>
          <a:p>
            <a:r>
              <a:rPr lang="en-US" dirty="0"/>
              <a:t> </a:t>
            </a:r>
          </a:p>
          <a:p>
            <a:r>
              <a:rPr lang="en-US" b="1" dirty="0"/>
              <a:t>Data Security</a:t>
            </a:r>
            <a:endParaRPr lang="en-US" dirty="0"/>
          </a:p>
          <a:p>
            <a:pPr lvl="0"/>
            <a:r>
              <a:rPr lang="en-US" dirty="0"/>
              <a:t>Now let’s talk about security. You can see why we are saying we are the most secure database. This is from NIST, National Institutes of Standards and Technology and </a:t>
            </a:r>
            <a:r>
              <a:rPr lang="en-US" b="1" dirty="0"/>
              <a:t>over the last seven years, SQL Server has least vulnerabilities of any database tracked by NIST. </a:t>
            </a:r>
            <a:r>
              <a:rPr lang="en-US" dirty="0"/>
              <a:t>You can see the bars there with our number of incidents compared to competitors: Less than SAP HANA, which has only been tracked for half of those years.  Less thank Postgres.  Less than DB2.  Far less than Oracle and MySQL.</a:t>
            </a:r>
          </a:p>
          <a:p>
            <a:r>
              <a:rPr lang="en-US" dirty="0"/>
              <a:t>&lt;click&gt;</a:t>
            </a:r>
          </a:p>
          <a:p>
            <a:r>
              <a:rPr lang="en-US" dirty="0"/>
              <a:t> </a:t>
            </a:r>
          </a:p>
          <a:p>
            <a:r>
              <a:rPr lang="en-US" b="1" dirty="0"/>
              <a:t>Flexibility</a:t>
            </a:r>
            <a:endParaRPr lang="en-US" dirty="0"/>
          </a:p>
          <a:p>
            <a:pPr lvl="0"/>
            <a:r>
              <a:rPr lang="en-US" dirty="0"/>
              <a:t>Now that you see the scope of what SQL Server can address from a workloads perspective, also that only Microsoft can provide a consistent experience for all these workloads, from on-premises to the cloud, with applications in any language, and across platforms including Windows, Linux, and Docker.  </a:t>
            </a:r>
            <a:r>
              <a:rPr lang="en-US" b="1" dirty="0"/>
              <a:t>Any language, any platform, anywhere.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6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r>
              <a:rPr lang="en-US" kern="0" dirty="0">
                <a:ln w="3175">
                  <a:noFill/>
                </a:ln>
                <a:solidFill>
                  <a:srgbClr val="FFFFFF"/>
                </a:solidFill>
                <a:cs typeface="Segoe UI Semibold" panose="020B0702040204020203" pitchFamily="34" charset="0"/>
              </a:rPr>
              <a:t>Graph processing is important for fraud detection, social network analysis and modeling IoT networks. The next version of SQL Server will support </a:t>
            </a:r>
            <a:r>
              <a:rPr kumimoji="0" lang="en-US" sz="1200" b="1"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Graph</a:t>
            </a: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 objects </a:t>
            </a:r>
            <a:r>
              <a:rPr lang="en-US" sz="1200" kern="0" dirty="0">
                <a:ln w="3175">
                  <a:noFill/>
                </a:ln>
                <a:solidFill>
                  <a:srgbClr val="FFFFFF"/>
                </a:solidFill>
                <a:latin typeface="Segoe UI"/>
                <a:cs typeface="Segoe UI Semibold" panose="020B0702040204020203" pitchFamily="34" charset="0"/>
              </a:rPr>
              <a:t>&amp; Graph </a:t>
            </a: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queries to efficiently model and analyze such data.</a:t>
            </a:r>
          </a:p>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Adaptive query processing learns from prior query executions and optimizes for the best performance.</a:t>
            </a:r>
          </a:p>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We’ve made some incredible strides in extensibility in SQL Server. It now supports executing Python and a query can even mix R and Python code. You can install your own python packages and run arbitrary analytic computations close to the data.</a:t>
            </a:r>
          </a:p>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Finally, we have made some incredible advances in incorporating AI into SQL Server. We have added in some of Microsoft’s most advanced ML algorithms into SQL Server. And it can run most open source Deep Learning algorithms with GPU support.</a:t>
            </a:r>
          </a:p>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endParaRPr lang="en-US" kern="0" dirty="0">
              <a:ln w="3175">
                <a:noFill/>
              </a:ln>
              <a:solidFill>
                <a:srgbClr val="FFFFFF"/>
              </a:solidFill>
              <a:cs typeface="Segoe UI Semibold" panose="020B0702040204020203" pitchFamily="34" charset="0"/>
            </a:endParaRPr>
          </a:p>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endParaRPr lang="en-US" kern="0" dirty="0">
              <a:ln w="3175">
                <a:noFill/>
              </a:ln>
              <a:solidFill>
                <a:srgbClr val="FFFFFF"/>
              </a:solidFill>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362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R Server 9.1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release of R Server 9.1, we’re going a step ahead by bringing by bringing intelligence to anywhere your data lives – Hadoop/Spark &amp; Teradata in addition to SQL. </a:t>
            </a:r>
            <a:r>
              <a:rPr lang="en-US" sz="1200" kern="1200">
                <a:solidFill>
                  <a:schemeClr val="tx1"/>
                </a:solidFill>
                <a:effectLst/>
                <a:latin typeface="+mn-lt"/>
                <a:ea typeface="+mn-ea"/>
                <a:cs typeface="+mn-cs"/>
              </a:rPr>
              <a:t>With R Server 9.1 we are introducing pre-calibrated models and adding support for small data/many models. </a:t>
            </a:r>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2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1200" kern="1200" dirty="0">
                <a:solidFill>
                  <a:schemeClr val="tx1"/>
                </a:solidFill>
                <a:effectLst/>
                <a:latin typeface="+mn-lt"/>
                <a:ea typeface="+mn-ea"/>
                <a:cs typeface="+mn-cs"/>
              </a:rPr>
              <a:t>We are embedding machine learning directly into our cloud services to deliver intelligent data services that keep your data safe.  For example, consider the security features in Azure SQL DB</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ML systems analyze </a:t>
            </a:r>
            <a:r>
              <a:rPr lang="en-US" sz="1200" b="1" kern="1200" dirty="0">
                <a:solidFill>
                  <a:schemeClr val="tx1"/>
                </a:solidFill>
                <a:effectLst/>
                <a:latin typeface="+mn-lt"/>
                <a:ea typeface="+mn-ea"/>
                <a:cs typeface="+mn-cs"/>
              </a:rPr>
              <a:t>and learn from over 700 TB data/per day to ensure we keep your applications highly efficient and data safe</a:t>
            </a:r>
            <a:r>
              <a:rPr lang="en-US" sz="1200"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through automatic auditing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and threat detection. </a:t>
            </a:r>
            <a:r>
              <a:rPr lang="en-US" sz="1200" kern="1200" dirty="0">
                <a:solidFill>
                  <a:schemeClr val="tx1"/>
                </a:solidFill>
                <a:effectLst/>
                <a:latin typeface="+mn-lt"/>
                <a:ea typeface="+mn-ea"/>
                <a:cs typeface="+mn-cs"/>
              </a:rPr>
              <a:t>With active Threat Detection, the service can identify anomalies in your workload and alert you of a potential attack like SQL injection. The service does the hard work so you don’t have to – so you can focus on the business problems you’re solving and creating breakthrough applications.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addition to automatic threat detection, </a:t>
            </a:r>
            <a:r>
              <a:rPr lang="en-US" sz="1200" u="sng" kern="1200" dirty="0">
                <a:solidFill>
                  <a:schemeClr val="tx1"/>
                </a:solidFill>
                <a:effectLst/>
                <a:latin typeface="+mn-lt"/>
                <a:ea typeface="+mn-ea"/>
                <a:cs typeface="+mn-cs"/>
                <a:hlinkClick r:id="rId3"/>
              </a:rPr>
              <a:t>Azure AD authentication</a:t>
            </a:r>
            <a:r>
              <a:rPr lang="en-US" sz="1200" kern="1200" dirty="0">
                <a:solidFill>
                  <a:schemeClr val="tx1"/>
                </a:solidFill>
                <a:effectLst/>
                <a:latin typeface="+mn-lt"/>
                <a:ea typeface="+mn-ea"/>
                <a:cs typeface="+mn-cs"/>
              </a:rPr>
              <a:t> provides an alternative to SQL Authentication. It simplifies password management by allowing you to connect to a number of Azure services including Azure SQL Database using the same identity.</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Row-Level Security</a:t>
            </a:r>
            <a:r>
              <a:rPr lang="en-US" sz="1200" kern="1200" dirty="0">
                <a:solidFill>
                  <a:schemeClr val="tx1"/>
                </a:solidFill>
                <a:effectLst/>
                <a:latin typeface="+mn-lt"/>
                <a:ea typeface="+mn-ea"/>
                <a:cs typeface="+mn-cs"/>
              </a:rPr>
              <a:t> allows access to rows of data based on a user’s identity, role memberships, or query execution context.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5"/>
              </a:rPr>
              <a:t>Dynamic Data Masking</a:t>
            </a:r>
            <a:r>
              <a:rPr lang="en-US" sz="1200" kern="1200" dirty="0">
                <a:solidFill>
                  <a:schemeClr val="tx1"/>
                </a:solidFill>
                <a:effectLst/>
                <a:latin typeface="+mn-lt"/>
                <a:ea typeface="+mn-ea"/>
                <a:cs typeface="+mn-cs"/>
              </a:rPr>
              <a:t> lets you define masking patterns on database columns to limit the exposure of sensitive data.</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&lt;Transition&gt;: Let me show you how easy it is to turn on auditing and threat detection in Azure SQL Database.</a:t>
            </a:r>
            <a:endParaRPr lang="en-US" dirty="0"/>
          </a:p>
          <a:p>
            <a:endParaRPr lang="en-US" dirty="0"/>
          </a:p>
        </p:txBody>
      </p:sp>
    </p:spTree>
    <p:extLst>
      <p:ext uri="{BB962C8B-B14F-4D97-AF65-F5344CB8AC3E}">
        <p14:creationId xmlns:p14="http://schemas.microsoft.com/office/powerpoint/2010/main" val="2912043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21967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6802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938748E-78AC-4212-B6AB-7E05C4FB1950}"/>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Additionally, we are using machine learning to deliver intelligent data services that work for you. For example, with </a:t>
            </a:r>
            <a:r>
              <a:rPr lang="en-US" sz="1200" b="1" kern="1200" dirty="0">
                <a:solidFill>
                  <a:schemeClr val="tx1"/>
                </a:solidFill>
                <a:effectLst/>
                <a:latin typeface="+mn-lt"/>
                <a:ea typeface="+mn-ea"/>
                <a:cs typeface="+mn-cs"/>
              </a:rPr>
              <a:t>[SQL Database Advisor]</a:t>
            </a:r>
            <a:r>
              <a:rPr lang="en-US" sz="1200" kern="1200" dirty="0">
                <a:solidFill>
                  <a:schemeClr val="tx1"/>
                </a:solidFill>
                <a:effectLst/>
                <a:latin typeface="+mn-lt"/>
                <a:ea typeface="+mn-ea"/>
                <a:cs typeface="+mn-cs"/>
              </a:rPr>
              <a:t>, we automatically implement, tune and validate indexes to guarantee the most optimal performance. </a:t>
            </a:r>
            <a:r>
              <a:rPr lang="en-US" sz="1200" b="1" kern="1200" dirty="0">
                <a:solidFill>
                  <a:schemeClr val="tx1"/>
                </a:solidFill>
                <a:effectLst/>
                <a:latin typeface="+mn-lt"/>
                <a:ea typeface="+mn-ea"/>
                <a:cs typeface="+mn-cs"/>
              </a:rPr>
              <a:t>We can use AI to auto-index your data so you don’t have to.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&lt;Transition&gt;: Not only are we making our services smarter and safer for you, we are also building our data services to enable you to build globally scalable applications with extremely low latency.</a:t>
            </a:r>
            <a:endParaRPr lang="en-US" dirty="0"/>
          </a:p>
          <a:p>
            <a:endParaRPr lang="en-US" dirty="0"/>
          </a:p>
        </p:txBody>
      </p:sp>
    </p:spTree>
    <p:extLst>
      <p:ext uri="{BB962C8B-B14F-4D97-AF65-F5344CB8AC3E}">
        <p14:creationId xmlns:p14="http://schemas.microsoft.com/office/powerpoint/2010/main" val="557394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Cortana Intelligence Solution Templates provide Reference architectures for common ways of combining multiple services on Azure.  </a:t>
            </a:r>
          </a:p>
          <a:p>
            <a:pPr marL="342900" marR="0" lvl="0" indent="-342900">
              <a:spcBef>
                <a:spcPts val="0"/>
              </a:spcBef>
              <a:spcAft>
                <a:spcPts val="0"/>
              </a:spcAft>
              <a:buFont typeface="Symbol" panose="05050102010706020507" pitchFamily="18" charset="2"/>
              <a:buChar char=""/>
            </a:pPr>
            <a:r>
              <a:rPr lang="en-US" sz="1200" b="1" dirty="0">
                <a:latin typeface="Segoe UI" panose="020B0502040204020203" pitchFamily="34" charset="0"/>
                <a:ea typeface="Times New Roman" panose="02020603050405020304" pitchFamily="18" charset="0"/>
              </a:rPr>
              <a:t>Built on best practice design patterns</a:t>
            </a:r>
            <a:r>
              <a:rPr lang="en-US" sz="1200" dirty="0">
                <a:latin typeface="Segoe UI" panose="020B0502040204020203" pitchFamily="34" charset="0"/>
                <a:ea typeface="Times New Roman" panose="02020603050405020304" pitchFamily="18" charset="0"/>
              </a:rPr>
              <a:t> – based on real world customer implementations by our engineering team </a:t>
            </a:r>
            <a:endParaRPr lang="en-US" sz="1200"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200" b="1" dirty="0">
                <a:latin typeface="Segoe UI" panose="020B0502040204020203" pitchFamily="34" charset="0"/>
                <a:ea typeface="Times New Roman" panose="02020603050405020304" pitchFamily="18" charset="0"/>
              </a:rPr>
              <a:t>Accelerates time to value for an intelligent app</a:t>
            </a:r>
            <a:r>
              <a:rPr lang="en-US" sz="1200" dirty="0">
                <a:latin typeface="Segoe UI" panose="020B0502040204020203" pitchFamily="34" charset="0"/>
                <a:ea typeface="Times New Roman" panose="02020603050405020304" pitchFamily="18" charset="0"/>
              </a:rPr>
              <a:t> – deploy a complex architecture within minutes, instead of days </a:t>
            </a:r>
            <a:endParaRPr lang="en-US" sz="1200"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200" b="1" dirty="0">
                <a:latin typeface="Segoe UI" panose="020B0502040204020203" pitchFamily="34" charset="0"/>
                <a:ea typeface="Times New Roman" panose="02020603050405020304" pitchFamily="18" charset="0"/>
              </a:rPr>
              <a:t>Flexible &amp; scalable</a:t>
            </a:r>
            <a:r>
              <a:rPr lang="en-US" sz="1200" dirty="0">
                <a:latin typeface="Segoe UI" panose="020B0502040204020203" pitchFamily="34" charset="0"/>
                <a:ea typeface="Times New Roman" panose="02020603050405020304" pitchFamily="18" charset="0"/>
              </a:rPr>
              <a:t> – customizable for your specific needs and backed by a rich partner ecosystem, deployed within your azure subscription where you can bring in other pieces and scale up/down</a:t>
            </a:r>
            <a:endParaRPr lang="en-US" sz="1200" dirty="0">
              <a:latin typeface="Calibri" panose="020F0502020204030204" pitchFamily="34" charset="0"/>
              <a:ea typeface="Calibri" panose="020F0502020204030204" pitchFamily="34" charset="0"/>
            </a:endParaRPr>
          </a:p>
          <a:p>
            <a:r>
              <a:rPr lang="en-US" sz="1200" dirty="0">
                <a:latin typeface="Segoe UI" panose="020B0502040204020203" pitchFamily="34" charset="0"/>
                <a:ea typeface="Calibri" panose="020F0502020204030204" pitchFamily="34" charset="0"/>
              </a:rPr>
              <a:t> </a:t>
            </a:r>
            <a:endParaRPr lang="en-US" sz="1200" dirty="0">
              <a:effectLst/>
              <a:latin typeface="Calibri" panose="020F0502020204030204" pitchFamily="34" charset="0"/>
              <a:ea typeface="Calibri" panose="020F0502020204030204" pitchFamily="34" charset="0"/>
            </a:endParaRPr>
          </a:p>
          <a:p>
            <a:pPr>
              <a:lnSpc>
                <a:spcPct val="90000"/>
              </a:lnSpc>
              <a:spcAft>
                <a:spcPts val="600"/>
              </a:spcAft>
            </a:pPr>
            <a:r>
              <a:rPr lang="en-US" sz="1200" dirty="0">
                <a:gradFill>
                  <a:gsLst>
                    <a:gs pos="2917">
                      <a:schemeClr val="tx1"/>
                    </a:gs>
                    <a:gs pos="30000">
                      <a:schemeClr val="tx1"/>
                    </a:gs>
                  </a:gsLst>
                  <a:lin ang="5400000" scaled="0"/>
                </a:gradFill>
              </a:rPr>
              <a:t>Three new solution templates are available – Personalization, Demand Forecasting, and Quality Assurance – with many more to come in the future.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145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1769 James Watt invented the steam engine.</a:t>
            </a:r>
          </a:p>
          <a:p>
            <a:r>
              <a:rPr lang="en-US" dirty="0"/>
              <a:t>It kicked off the Industrial revolution that transformed the world in the subsequent decades.</a:t>
            </a:r>
          </a:p>
          <a:p>
            <a:r>
              <a:rPr lang="en-US" dirty="0"/>
              <a:t>The steam engine of today is the Intelligent Cloud.</a:t>
            </a:r>
          </a:p>
          <a:p>
            <a:r>
              <a:rPr lang="en-US" dirty="0"/>
              <a:t>It is kicking off the Intelligence Revolution which will transform our world in the next few decades. </a:t>
            </a:r>
          </a:p>
          <a:p>
            <a:r>
              <a:rPr lang="en-US" dirty="0"/>
              <a:t>It’ll be one of the most exciting times in human history.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972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11/15/2017 12:54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94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25822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5079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8021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4568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875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33373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64563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4309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11"/>
          </p:nvPr>
        </p:nvSpPr>
        <p:spPr/>
        <p:txBody>
          <a:bodyPr/>
          <a:lstStyle/>
          <a:p>
            <a:pPr marL="0" marR="0" lvl="0" indent="0" algn="l" defTabSz="93989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72501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3768C0-6FF4-42D0-B3AE-C80A34C2BFF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3000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4148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53289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11/15/2017 12:54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630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9145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9158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9990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1084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8485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935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985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2261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211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D4BF8E-EAC2-4CEB-BD5F-FC4A5B50442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060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370173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247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10491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5086478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6B311B-C2C1-403E-AC90-102BB57CD8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295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6B311B-C2C1-403E-AC90-102BB57CD8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161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6B311B-C2C1-403E-AC90-102BB57CD8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26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6B311B-C2C1-403E-AC90-102BB57CD8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09749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A7BEC1-60F9-42D8-B0FD-B96AC2D14D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03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F81E5-B3EB-429E-9B07-BC926B7ECA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686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11/15/2017 12:54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448790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F81E5-B3EB-429E-9B07-BC926B7ECA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448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588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7691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12:54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0428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2793854-74A5-4B34-8F21-E347D4FBA11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564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95827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F4146C-E4DD-4A59-BD51-24B8416D7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3016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092768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016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11/15/2017 12:54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880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innovating on running algorithms close to where the data lives </a:t>
            </a:r>
            <a:r>
              <a:rPr lang="en-US" sz="1200" b="1" kern="1200" dirty="0">
                <a:solidFill>
                  <a:schemeClr val="tx1"/>
                </a:solidFill>
                <a:effectLst/>
                <a:latin typeface="+mn-lt"/>
                <a:ea typeface="+mn-ea"/>
                <a:cs typeface="+mn-cs"/>
              </a:rPr>
              <a:t>– so you can easily build fast, large scale, compliant and secure AI, without the latency of large scale data movement.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Why? </a:t>
            </a:r>
            <a:r>
              <a:rPr lang="en-US" sz="1200" kern="1200" dirty="0">
                <a:solidFill>
                  <a:schemeClr val="tx1"/>
                </a:solidFill>
                <a:effectLst/>
                <a:latin typeface="+mn-lt"/>
                <a:ea typeface="+mn-ea"/>
                <a:cs typeface="+mn-cs"/>
              </a:rPr>
              <a:t>In the past, a common application pattern was to build and host statistical and analytical models and business logic outside the database, in the application layer or in specialty statistics tools.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meant that the application layer had to perform a lot of heavy lifting.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Fast data extraction, concurrency, high availability, resource management, security, access control, compliance, manageability… A lot of heavy lifting.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a modern commercial database gives you all that built-in. It already does that heavy lifting.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bringing the ability to run machine learning and AI in a performant multi-threaded, distributed way at scale directly in the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includes the Microsoft Machine Learning algorithms grown from Microsoft’s leading AI research, and even the latest in open source such as R &amp;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you can build enterprise grade intelligent applications in a far simpler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And this is available to you both on-premises and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No one but Microsoft can do this for their customers.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24820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2017 provides intelligence, on a trusted industry-leading, most secure data platform, and enables innovation for all your data</a:t>
            </a:r>
          </a:p>
          <a:p>
            <a:r>
              <a:rPr lang="en-US" dirty="0"/>
              <a:t> </a:t>
            </a:r>
          </a:p>
          <a:p>
            <a:r>
              <a:rPr lang="en-US" dirty="0"/>
              <a:t>It enables you to engage market leading solutions for every workload including Advanced Analytics, Business Intelligence, Data Warehousing and OLTP</a:t>
            </a:r>
          </a:p>
          <a:p>
            <a:r>
              <a:rPr lang="en-US" dirty="0"/>
              <a:t>It has the most advanced Machine Learning with R &amp; and now Python.</a:t>
            </a:r>
          </a:p>
          <a:p>
            <a:r>
              <a:rPr lang="en-US" dirty="0"/>
              <a:t>It has unparalleled performance with enhancements to its in-memory technologies and adaptive query processing </a:t>
            </a:r>
          </a:p>
          <a:p>
            <a:r>
              <a:rPr lang="en-US" dirty="0"/>
              <a:t>It continues to better secure your data with layers of protection or security-in-depth philosophy, and innovative security features like Always Encrypted</a:t>
            </a:r>
          </a:p>
          <a:p>
            <a:r>
              <a:rPr lang="en-US" dirty="0"/>
              <a:t>It can analyze even more complex relationships with support for graph data</a:t>
            </a:r>
          </a:p>
          <a:p>
            <a:r>
              <a:rPr lang="en-US" dirty="0"/>
              <a:t>It’s on Windows and Linux.</a:t>
            </a:r>
          </a:p>
          <a:p>
            <a:r>
              <a:rPr lang="en-US" dirty="0"/>
              <a:t>And because it does all this in a single SKU – no add-ons to but – it does so with unmatched TCO.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033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7.emf"/></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8.xml"/><Relationship Id="rId5" Type="http://schemas.openxmlformats.org/officeDocument/2006/relationships/image" Target="../media/image17.emf"/><Relationship Id="rId4"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image" Target="../media/image17.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image" Target="../media/image17.emf"/></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7.emf"/></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 Id="rId4" Type="http://schemas.openxmlformats.org/officeDocument/2006/relationships/image" Target="../media/image2.emf"/></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10.xml"/><Relationship Id="rId4" Type="http://schemas.openxmlformats.org/officeDocument/2006/relationships/image" Target="../media/image17.emf"/></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10.xml"/><Relationship Id="rId5" Type="http://schemas.openxmlformats.org/officeDocument/2006/relationships/image" Target="../media/image17.emf"/><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17.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17.emf"/></Relationships>
</file>

<file path=ppt/slideLayouts/_rels/slideLayout1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10.xml"/><Relationship Id="rId4" Type="http://schemas.openxmlformats.org/officeDocument/2006/relationships/image" Target="../media/image17.emf"/></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0.jpe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8.jpe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8.jpe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64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684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6635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05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337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80802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058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9840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40757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843390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938"/>
            <a:ext cx="6218238" cy="7002463"/>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Segoe UI"/>
            </a:endParaRPr>
          </a:p>
        </p:txBody>
      </p:sp>
      <p:sp>
        <p:nvSpPr>
          <p:cNvPr id="2" name="Title 1"/>
          <p:cNvSpPr>
            <a:spLocks noGrp="1"/>
          </p:cNvSpPr>
          <p:nvPr>
            <p:ph type="title"/>
          </p:nvPr>
        </p:nvSpPr>
        <p:spPr>
          <a:xfrm>
            <a:off x="274639" y="295276"/>
            <a:ext cx="5714998"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51245109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1" y="-3897"/>
            <a:ext cx="6218236" cy="699842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461965"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56" indent="-291436">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254" indent="-228292">
              <a:lnSpc>
                <a:spcPct val="100000"/>
              </a:lnSpc>
              <a:buClr>
                <a:schemeClr val="tx2"/>
              </a:buClr>
              <a:defRPr sz="1428"/>
            </a:lvl3pPr>
            <a:lvl4pPr marL="932597" indent="-228292">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461964" y="295275"/>
            <a:ext cx="5693802" cy="917575"/>
          </a:xfrm>
        </p:spPr>
        <p:txBody>
          <a:bodyPr/>
          <a:lstStyle>
            <a:lvl1pPr>
              <a:defRPr lang="en-US" sz="3264" b="0" kern="0" cap="none" spc="50"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91407060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dirty="0"/>
              <a:t>Session Code</a:t>
            </a:r>
          </a:p>
        </p:txBody>
      </p:sp>
    </p:spTree>
    <p:extLst>
      <p:ext uri="{BB962C8B-B14F-4D97-AF65-F5344CB8AC3E}">
        <p14:creationId xmlns:p14="http://schemas.microsoft.com/office/powerpoint/2010/main" val="515404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16" indent="0" algn="ctr">
              <a:buNone/>
              <a:defRPr>
                <a:solidFill>
                  <a:schemeClr val="tx1">
                    <a:tint val="75000"/>
                  </a:schemeClr>
                </a:solidFill>
              </a:defRPr>
            </a:lvl2pPr>
            <a:lvl3pPr marL="1243431" indent="0" algn="ctr">
              <a:buNone/>
              <a:defRPr>
                <a:solidFill>
                  <a:schemeClr val="tx1">
                    <a:tint val="75000"/>
                  </a:schemeClr>
                </a:solidFill>
              </a:defRPr>
            </a:lvl3pPr>
            <a:lvl4pPr marL="1865146" indent="0" algn="ctr">
              <a:buNone/>
              <a:defRPr>
                <a:solidFill>
                  <a:schemeClr val="tx1">
                    <a:tint val="75000"/>
                  </a:schemeClr>
                </a:solidFill>
              </a:defRPr>
            </a:lvl4pPr>
            <a:lvl5pPr marL="2486862" indent="0" algn="ctr">
              <a:buNone/>
              <a:defRPr>
                <a:solidFill>
                  <a:schemeClr val="tx1">
                    <a:tint val="75000"/>
                  </a:schemeClr>
                </a:solidFill>
              </a:defRPr>
            </a:lvl5pPr>
            <a:lvl6pPr marL="3108578" indent="0" algn="ctr">
              <a:buNone/>
              <a:defRPr>
                <a:solidFill>
                  <a:schemeClr val="tx1">
                    <a:tint val="75000"/>
                  </a:schemeClr>
                </a:solidFill>
              </a:defRPr>
            </a:lvl6pPr>
            <a:lvl7pPr marL="3730293" indent="0" algn="ctr">
              <a:buNone/>
              <a:defRPr>
                <a:solidFill>
                  <a:schemeClr val="tx1">
                    <a:tint val="75000"/>
                  </a:schemeClr>
                </a:solidFill>
              </a:defRPr>
            </a:lvl7pPr>
            <a:lvl8pPr marL="4352008" indent="0" algn="ctr">
              <a:buNone/>
              <a:defRPr>
                <a:solidFill>
                  <a:schemeClr val="tx1">
                    <a:tint val="75000"/>
                  </a:schemeClr>
                </a:solidFill>
              </a:defRPr>
            </a:lvl8pPr>
            <a:lvl9pPr marL="497372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CCEBF71-793A-440A-922C-1CBEC40F9778}" type="datetimeFigureOut">
              <a:rPr lang="en-US" smtClean="0"/>
              <a:t>11/15/2017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16634186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fld id="{ACCEBF71-793A-440A-922C-1CBEC40F9778}" type="datetimeFigureOut">
              <a:rPr lang="en-US" smtClean="0"/>
              <a:pPr/>
              <a:t>11/15/2017</a:t>
            </a:fld>
            <a:endParaRPr lang="en-US"/>
          </a:p>
        </p:txBody>
      </p:sp>
      <p:sp>
        <p:nvSpPr>
          <p:cNvPr id="5" name="Footer Placeholder 4"/>
          <p:cNvSpPr>
            <a:spLocks noGrp="1"/>
          </p:cNvSpPr>
          <p:nvPr>
            <p:ph type="ftr" sz="quarter" idx="1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fld id="{704198DC-2EF7-4B34-A789-AD3A4CDEBD28}" type="slidenum">
              <a:rPr lang="en-US" smtClean="0"/>
              <a:pPr/>
              <a:t>‹#›</a:t>
            </a:fld>
            <a:endParaRPr lang="en-US"/>
          </a:p>
        </p:txBody>
      </p:sp>
    </p:spTree>
    <p:extLst>
      <p:ext uri="{BB962C8B-B14F-4D97-AF65-F5344CB8AC3E}">
        <p14:creationId xmlns:p14="http://schemas.microsoft.com/office/powerpoint/2010/main" val="3296939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2"/>
            <a:ext cx="10571004" cy="1389190"/>
          </a:xfrm>
        </p:spPr>
        <p:txBody>
          <a:bodyPr anchor="t"/>
          <a:lstStyle>
            <a:lvl1pPr algn="l">
              <a:defRPr sz="5439" b="1" cap="all"/>
            </a:lvl1pPr>
          </a:lstStyle>
          <a:p>
            <a:r>
              <a:rPr lang="en-US"/>
              <a:t>Click to edit Master title style</a:t>
            </a:r>
          </a:p>
        </p:txBody>
      </p:sp>
      <p:sp>
        <p:nvSpPr>
          <p:cNvPr id="3" name="Text Placeholder 2"/>
          <p:cNvSpPr>
            <a:spLocks noGrp="1"/>
          </p:cNvSpPr>
          <p:nvPr>
            <p:ph type="body" idx="1"/>
          </p:nvPr>
        </p:nvSpPr>
        <p:spPr>
          <a:xfrm>
            <a:off x="982396" y="2964579"/>
            <a:ext cx="10571004" cy="1530052"/>
          </a:xfrm>
        </p:spPr>
        <p:txBody>
          <a:bodyPr anchor="b"/>
          <a:lstStyle>
            <a:lvl1pPr marL="0" indent="0">
              <a:buNone/>
              <a:defRPr sz="2720">
                <a:solidFill>
                  <a:schemeClr val="tx1">
                    <a:tint val="75000"/>
                  </a:schemeClr>
                </a:solidFill>
              </a:defRPr>
            </a:lvl1pPr>
            <a:lvl2pPr marL="621716" indent="0">
              <a:buNone/>
              <a:defRPr sz="2448">
                <a:solidFill>
                  <a:schemeClr val="tx1">
                    <a:tint val="75000"/>
                  </a:schemeClr>
                </a:solidFill>
              </a:defRPr>
            </a:lvl2pPr>
            <a:lvl3pPr marL="1243431" indent="0">
              <a:buNone/>
              <a:defRPr sz="2175">
                <a:solidFill>
                  <a:schemeClr val="tx1">
                    <a:tint val="75000"/>
                  </a:schemeClr>
                </a:solidFill>
              </a:defRPr>
            </a:lvl3pPr>
            <a:lvl4pPr marL="1865146" indent="0">
              <a:buNone/>
              <a:defRPr sz="1904">
                <a:solidFill>
                  <a:schemeClr val="tx1">
                    <a:tint val="75000"/>
                  </a:schemeClr>
                </a:solidFill>
              </a:defRPr>
            </a:lvl4pPr>
            <a:lvl5pPr marL="2486862" indent="0">
              <a:buNone/>
              <a:defRPr sz="1904">
                <a:solidFill>
                  <a:schemeClr val="tx1">
                    <a:tint val="75000"/>
                  </a:schemeClr>
                </a:solidFill>
              </a:defRPr>
            </a:lvl5pPr>
            <a:lvl6pPr marL="3108578" indent="0">
              <a:buNone/>
              <a:defRPr sz="1904">
                <a:solidFill>
                  <a:schemeClr val="tx1">
                    <a:tint val="75000"/>
                  </a:schemeClr>
                </a:solidFill>
              </a:defRPr>
            </a:lvl6pPr>
            <a:lvl7pPr marL="3730293" indent="0">
              <a:buNone/>
              <a:defRPr sz="1904">
                <a:solidFill>
                  <a:schemeClr val="tx1">
                    <a:tint val="75000"/>
                  </a:schemeClr>
                </a:solidFill>
              </a:defRPr>
            </a:lvl7pPr>
            <a:lvl8pPr marL="4352008" indent="0">
              <a:buNone/>
              <a:defRPr sz="1904">
                <a:solidFill>
                  <a:schemeClr val="tx1">
                    <a:tint val="75000"/>
                  </a:schemeClr>
                </a:solidFill>
              </a:defRPr>
            </a:lvl8pPr>
            <a:lvl9pPr marL="4973724" indent="0">
              <a:buNone/>
              <a:defRPr sz="190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CEBF71-793A-440A-922C-1CBEC40F9778}" type="datetimeFigureOut">
              <a:rPr lang="en-US" smtClean="0"/>
              <a:t>11/15/2017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7811122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224044"/>
            <a:ext cx="5492776" cy="3461642"/>
          </a:xfrm>
        </p:spPr>
        <p:txBody>
          <a:bodyPr/>
          <a:lstStyle>
            <a:lvl1pPr>
              <a:defRPr sz="3807"/>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1875" y="1224044"/>
            <a:ext cx="5492776" cy="3461642"/>
          </a:xfrm>
        </p:spPr>
        <p:txBody>
          <a:bodyPr/>
          <a:lstStyle>
            <a:lvl1pPr>
              <a:defRPr sz="3807"/>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CEBF71-793A-440A-922C-1CBEC40F9778}" type="datetimeFigureOut">
              <a:rPr lang="en-US" smtClean="0"/>
              <a:t>11/15/2017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9512702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280106"/>
            <a:ext cx="11192828" cy="116575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21824" y="1565674"/>
            <a:ext cx="5494936" cy="652499"/>
          </a:xfrm>
        </p:spPr>
        <p:txBody>
          <a:bodyPr anchor="b"/>
          <a:lstStyle>
            <a:lvl1pPr marL="0" indent="0">
              <a:buNone/>
              <a:defRPr sz="3264" b="1"/>
            </a:lvl1pPr>
            <a:lvl2pPr marL="621716" indent="0">
              <a:buNone/>
              <a:defRPr sz="2720" b="1"/>
            </a:lvl2pPr>
            <a:lvl3pPr marL="1243431" indent="0">
              <a:buNone/>
              <a:defRPr sz="2448" b="1"/>
            </a:lvl3pPr>
            <a:lvl4pPr marL="1865146" indent="0">
              <a:buNone/>
              <a:defRPr sz="2175" b="1"/>
            </a:lvl4pPr>
            <a:lvl5pPr marL="2486862" indent="0">
              <a:buNone/>
              <a:defRPr sz="2175" b="1"/>
            </a:lvl5pPr>
            <a:lvl6pPr marL="3108578" indent="0">
              <a:buNone/>
              <a:defRPr sz="2175" b="1"/>
            </a:lvl6pPr>
            <a:lvl7pPr marL="3730293" indent="0">
              <a:buNone/>
              <a:defRPr sz="2175" b="1"/>
            </a:lvl7pPr>
            <a:lvl8pPr marL="4352008" indent="0">
              <a:buNone/>
              <a:defRPr sz="2175" b="1"/>
            </a:lvl8pPr>
            <a:lvl9pPr marL="4973724" indent="0">
              <a:buNone/>
              <a:defRPr sz="2175" b="1"/>
            </a:lvl9pPr>
          </a:lstStyle>
          <a:p>
            <a:pPr lvl="0"/>
            <a:r>
              <a:rPr lang="en-US"/>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3264"/>
            </a:lvl1pPr>
            <a:lvl2pPr>
              <a:defRPr sz="2720"/>
            </a:lvl2pPr>
            <a:lvl3pPr>
              <a:defRPr sz="2448"/>
            </a:lvl3pPr>
            <a:lvl4pPr>
              <a:defRPr sz="2175"/>
            </a:lvl4pPr>
            <a:lvl5pPr>
              <a:defRPr sz="2175"/>
            </a:lvl5pPr>
            <a:lvl6pPr>
              <a:defRPr sz="2175"/>
            </a:lvl6pPr>
            <a:lvl7pPr>
              <a:defRPr sz="2175"/>
            </a:lvl7pPr>
            <a:lvl8pPr>
              <a:defRPr sz="2175"/>
            </a:lvl8pPr>
            <a:lvl9pPr>
              <a:defRPr sz="21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7560" y="1565674"/>
            <a:ext cx="5497094" cy="652499"/>
          </a:xfrm>
        </p:spPr>
        <p:txBody>
          <a:bodyPr anchor="b"/>
          <a:lstStyle>
            <a:lvl1pPr marL="0" indent="0">
              <a:buNone/>
              <a:defRPr sz="3264" b="1"/>
            </a:lvl1pPr>
            <a:lvl2pPr marL="621716" indent="0">
              <a:buNone/>
              <a:defRPr sz="2720" b="1"/>
            </a:lvl2pPr>
            <a:lvl3pPr marL="1243431" indent="0">
              <a:buNone/>
              <a:defRPr sz="2448" b="1"/>
            </a:lvl3pPr>
            <a:lvl4pPr marL="1865146" indent="0">
              <a:buNone/>
              <a:defRPr sz="2175" b="1"/>
            </a:lvl4pPr>
            <a:lvl5pPr marL="2486862" indent="0">
              <a:buNone/>
              <a:defRPr sz="2175" b="1"/>
            </a:lvl5pPr>
            <a:lvl6pPr marL="3108578" indent="0">
              <a:buNone/>
              <a:defRPr sz="2175" b="1"/>
            </a:lvl6pPr>
            <a:lvl7pPr marL="3730293" indent="0">
              <a:buNone/>
              <a:defRPr sz="2175" b="1"/>
            </a:lvl7pPr>
            <a:lvl8pPr marL="4352008" indent="0">
              <a:buNone/>
              <a:defRPr sz="2175" b="1"/>
            </a:lvl8pPr>
            <a:lvl9pPr marL="4973724" indent="0">
              <a:buNone/>
              <a:defRPr sz="2175" b="1"/>
            </a:lvl9pPr>
          </a:lstStyle>
          <a:p>
            <a:pPr lvl="0"/>
            <a:r>
              <a:rPr lang="en-US"/>
              <a:t>Click to edit Master text styles</a:t>
            </a:r>
          </a:p>
        </p:txBody>
      </p:sp>
      <p:sp>
        <p:nvSpPr>
          <p:cNvPr id="6" name="Content Placeholder 5"/>
          <p:cNvSpPr>
            <a:spLocks noGrp="1"/>
          </p:cNvSpPr>
          <p:nvPr>
            <p:ph sz="quarter" idx="4"/>
          </p:nvPr>
        </p:nvSpPr>
        <p:spPr>
          <a:xfrm>
            <a:off x="6317560" y="2218171"/>
            <a:ext cx="5497094" cy="4029948"/>
          </a:xfrm>
        </p:spPr>
        <p:txBody>
          <a:bodyPr/>
          <a:lstStyle>
            <a:lvl1pPr>
              <a:defRPr sz="3264"/>
            </a:lvl1pPr>
            <a:lvl2pPr>
              <a:defRPr sz="2720"/>
            </a:lvl2pPr>
            <a:lvl3pPr>
              <a:defRPr sz="2448"/>
            </a:lvl3pPr>
            <a:lvl4pPr>
              <a:defRPr sz="2175"/>
            </a:lvl4pPr>
            <a:lvl5pPr>
              <a:defRPr sz="2175"/>
            </a:lvl5pPr>
            <a:lvl6pPr>
              <a:defRPr sz="2175"/>
            </a:lvl6pPr>
            <a:lvl7pPr>
              <a:defRPr sz="2175"/>
            </a:lvl7pPr>
            <a:lvl8pPr>
              <a:defRPr sz="2175"/>
            </a:lvl8pPr>
            <a:lvl9pPr>
              <a:defRPr sz="21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CEBF71-793A-440A-922C-1CBEC40F9778}" type="datetimeFigureOut">
              <a:rPr lang="en-US" smtClean="0"/>
              <a:t>11/15/2017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23712685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CCEBF71-793A-440A-922C-1CBEC40F9778}" type="datetimeFigureOut">
              <a:rPr lang="en-US" smtClean="0"/>
              <a:t>11/15/2017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22563119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CEBF71-793A-440A-922C-1CBEC40F9778}" type="datetimeFigureOut">
              <a:rPr lang="en-US" smtClean="0"/>
              <a:t>11/15/2017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3597392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6" y="278485"/>
            <a:ext cx="4091515" cy="1185184"/>
          </a:xfrm>
        </p:spPr>
        <p:txBody>
          <a:bodyPr anchor="b"/>
          <a:lstStyle>
            <a:lvl1pPr algn="l">
              <a:defRPr sz="2720" b="1"/>
            </a:lvl1pPr>
          </a:lstStyle>
          <a:p>
            <a:r>
              <a:rPr lang="en-US"/>
              <a:t>Click to edit Master title style</a:t>
            </a:r>
          </a:p>
        </p:txBody>
      </p:sp>
      <p:sp>
        <p:nvSpPr>
          <p:cNvPr id="3" name="Content Placeholder 2"/>
          <p:cNvSpPr>
            <a:spLocks noGrp="1"/>
          </p:cNvSpPr>
          <p:nvPr>
            <p:ph idx="1"/>
          </p:nvPr>
        </p:nvSpPr>
        <p:spPr>
          <a:xfrm>
            <a:off x="4862317" y="278488"/>
            <a:ext cx="6952335" cy="5969633"/>
          </a:xfrm>
        </p:spPr>
        <p:txBody>
          <a:bodyPr/>
          <a:lstStyle>
            <a:lvl1pPr>
              <a:defRPr sz="4352"/>
            </a:lvl1pPr>
            <a:lvl2pPr>
              <a:defRPr sz="3807"/>
            </a:lvl2pPr>
            <a:lvl3pPr>
              <a:defRPr sz="3264"/>
            </a:lvl3pPr>
            <a:lvl4pPr>
              <a:defRPr sz="2720"/>
            </a:lvl4pPr>
            <a:lvl5pPr>
              <a:defRPr sz="2720"/>
            </a:lvl5pPr>
            <a:lvl6pPr>
              <a:defRPr sz="2720"/>
            </a:lvl6pPr>
            <a:lvl7pPr>
              <a:defRPr sz="2720"/>
            </a:lvl7pPr>
            <a:lvl8pPr>
              <a:defRPr sz="2720"/>
            </a:lvl8pPr>
            <a:lvl9pPr>
              <a:defRPr sz="2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6" y="1463672"/>
            <a:ext cx="4091515" cy="4784450"/>
          </a:xfrm>
        </p:spPr>
        <p:txBody>
          <a:bodyPr/>
          <a:lstStyle>
            <a:lvl1pPr marL="0" indent="0">
              <a:buNone/>
              <a:defRPr sz="1904"/>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a:t>Click to edit Master text styles</a:t>
            </a:r>
          </a:p>
        </p:txBody>
      </p:sp>
      <p:sp>
        <p:nvSpPr>
          <p:cNvPr id="5" name="Date Placeholder 4"/>
          <p:cNvSpPr>
            <a:spLocks noGrp="1"/>
          </p:cNvSpPr>
          <p:nvPr>
            <p:ph type="dt" sz="half" idx="10"/>
          </p:nvPr>
        </p:nvSpPr>
        <p:spPr/>
        <p:txBody>
          <a:bodyPr/>
          <a:lstStyle/>
          <a:p>
            <a:fld id="{ACCEBF71-793A-440A-922C-1CBEC40F9778}" type="datetimeFigureOut">
              <a:rPr lang="en-US" smtClean="0"/>
              <a:t>11/15/2017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8329834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021"/>
          </a:xfrm>
        </p:spPr>
        <p:txBody>
          <a:bodyPr anchor="b"/>
          <a:lstStyle>
            <a:lvl1pPr algn="l">
              <a:defRPr sz="2720" b="1"/>
            </a:lvl1pPr>
          </a:lstStyle>
          <a:p>
            <a:r>
              <a:rPr lang="en-US"/>
              <a:t>Click to edit Master title style</a:t>
            </a:r>
          </a:p>
        </p:txBody>
      </p:sp>
      <p:sp>
        <p:nvSpPr>
          <p:cNvPr id="3" name="Picture Placeholder 2"/>
          <p:cNvSpPr>
            <a:spLocks noGrp="1"/>
          </p:cNvSpPr>
          <p:nvPr>
            <p:ph type="pic" idx="1"/>
          </p:nvPr>
        </p:nvSpPr>
        <p:spPr>
          <a:xfrm>
            <a:off x="2437636" y="624974"/>
            <a:ext cx="7461885" cy="4196715"/>
          </a:xfrm>
        </p:spPr>
        <p:txBody>
          <a:bodyPr/>
          <a:lstStyle>
            <a:lvl1pPr marL="0" indent="0">
              <a:buNone/>
              <a:defRPr sz="4352"/>
            </a:lvl1pPr>
            <a:lvl2pPr marL="621716" indent="0">
              <a:buNone/>
              <a:defRPr sz="3807"/>
            </a:lvl2pPr>
            <a:lvl3pPr marL="1243431" indent="0">
              <a:buNone/>
              <a:defRPr sz="3264"/>
            </a:lvl3pPr>
            <a:lvl4pPr marL="1865146" indent="0">
              <a:buNone/>
              <a:defRPr sz="2720"/>
            </a:lvl4pPr>
            <a:lvl5pPr marL="2486862" indent="0">
              <a:buNone/>
              <a:defRPr sz="2720"/>
            </a:lvl5pPr>
            <a:lvl6pPr marL="3108578" indent="0">
              <a:buNone/>
              <a:defRPr sz="2720"/>
            </a:lvl6pPr>
            <a:lvl7pPr marL="3730293" indent="0">
              <a:buNone/>
              <a:defRPr sz="2720"/>
            </a:lvl7pPr>
            <a:lvl8pPr marL="4352008" indent="0">
              <a:buNone/>
              <a:defRPr sz="2720"/>
            </a:lvl8pPr>
            <a:lvl9pPr marL="4973724" indent="0">
              <a:buNone/>
              <a:defRPr sz="2720"/>
            </a:lvl9pPr>
          </a:lstStyle>
          <a:p>
            <a:endParaRPr lang="en-US"/>
          </a:p>
        </p:txBody>
      </p:sp>
      <p:sp>
        <p:nvSpPr>
          <p:cNvPr id="4" name="Text Placeholder 3"/>
          <p:cNvSpPr>
            <a:spLocks noGrp="1"/>
          </p:cNvSpPr>
          <p:nvPr>
            <p:ph type="body" sz="half" idx="2"/>
          </p:nvPr>
        </p:nvSpPr>
        <p:spPr>
          <a:xfrm>
            <a:off x="2437636" y="5474188"/>
            <a:ext cx="7461885" cy="820886"/>
          </a:xfrm>
        </p:spPr>
        <p:txBody>
          <a:bodyPr/>
          <a:lstStyle>
            <a:lvl1pPr marL="0" indent="0">
              <a:buNone/>
              <a:defRPr sz="1904"/>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a:t>Click to edit Master text styles</a:t>
            </a:r>
          </a:p>
        </p:txBody>
      </p:sp>
      <p:sp>
        <p:nvSpPr>
          <p:cNvPr id="5" name="Date Placeholder 4"/>
          <p:cNvSpPr>
            <a:spLocks noGrp="1"/>
          </p:cNvSpPr>
          <p:nvPr>
            <p:ph type="dt" sz="half" idx="10"/>
          </p:nvPr>
        </p:nvSpPr>
        <p:spPr/>
        <p:txBody>
          <a:bodyPr/>
          <a:lstStyle/>
          <a:p>
            <a:fld id="{ACCEBF71-793A-440A-922C-1CBEC40F9778}" type="datetimeFigureOut">
              <a:rPr lang="en-US" smtClean="0"/>
              <a:t>11/15/2017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6436057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CEBF71-793A-440A-922C-1CBEC40F9778}" type="datetimeFigureOut">
              <a:rPr lang="en-US" smtClean="0"/>
              <a:t>11/15/2017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41478352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10484"/>
            <a:ext cx="2798207" cy="447520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1824" y="210484"/>
            <a:ext cx="8187346" cy="44752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CEBF71-793A-440A-922C-1CBEC40F9778}" type="datetimeFigureOut">
              <a:rPr lang="en-US" smtClean="0"/>
              <a:t>11/15/2017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29051618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13234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73654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423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574" indent="0">
              <a:buNone/>
              <a:defRPr>
                <a:gradFill>
                  <a:gsLst>
                    <a:gs pos="1250">
                      <a:schemeClr val="bg1"/>
                    </a:gs>
                    <a:gs pos="100000">
                      <a:schemeClr val="bg1"/>
                    </a:gs>
                  </a:gsLst>
                  <a:lin ang="5400000" scaled="0"/>
                </a:gradFill>
              </a:defRPr>
            </a:lvl3pPr>
            <a:lvl4pPr marL="457147" indent="0">
              <a:buNone/>
              <a:defRPr>
                <a:gradFill>
                  <a:gsLst>
                    <a:gs pos="1250">
                      <a:schemeClr val="bg1"/>
                    </a:gs>
                    <a:gs pos="100000">
                      <a:schemeClr val="bg1"/>
                    </a:gs>
                  </a:gsLst>
                  <a:lin ang="5400000" scaled="0"/>
                </a:gradFill>
              </a:defRPr>
            </a:lvl4pPr>
            <a:lvl5pPr marL="685722" indent="0">
              <a:buNone/>
              <a:defRPr>
                <a:gradFill>
                  <a:gsLst>
                    <a:gs pos="1250">
                      <a:schemeClr val="bg1"/>
                    </a:gs>
                    <a:gs pos="100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42243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75744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2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659197" y="6607560"/>
            <a:ext cx="777279" cy="386966"/>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0" y="585025"/>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3" indent="0">
              <a:buNone/>
              <a:defRPr/>
            </a:lvl2pPr>
            <a:lvl3pPr marL="600171" indent="0">
              <a:buNone/>
              <a:defRPr/>
            </a:lvl3pPr>
            <a:lvl4pPr marL="887445" indent="0">
              <a:buNone/>
              <a:defRPr/>
            </a:lvl4pPr>
            <a:lvl5pPr marL="1127512" indent="0">
              <a:buNone/>
              <a:defRPr/>
            </a:lvl5pPr>
          </a:lstStyle>
          <a:p>
            <a:pPr lvl="0"/>
            <a:r>
              <a:rPr lang="en-US" dirty="0"/>
              <a:t>Click to add subtitle</a:t>
            </a:r>
          </a:p>
        </p:txBody>
      </p:sp>
    </p:spTree>
    <p:extLst>
      <p:ext uri="{BB962C8B-B14F-4D97-AF65-F5344CB8AC3E}">
        <p14:creationId xmlns:p14="http://schemas.microsoft.com/office/powerpoint/2010/main" val="247570241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5" y="6498548"/>
            <a:ext cx="1066800" cy="233151"/>
          </a:xfrm>
          <a:prstGeom prst="rect">
            <a:avLst/>
          </a:prstGeom>
          <a:noFill/>
          <a:ln>
            <a:noFill/>
          </a:ln>
        </p:spPr>
      </p:pic>
      <p:pic>
        <p:nvPicPr>
          <p:cNvPr id="6" name="Picture 5"/>
          <p:cNvPicPr>
            <a:picLocks noChangeAspect="1"/>
          </p:cNvPicPr>
          <p:nvPr userDrawn="1"/>
        </p:nvPicPr>
        <p:blipFill>
          <a:blip r:embed="rId4"/>
          <a:stretch>
            <a:fillRect/>
          </a:stretch>
        </p:blipFill>
        <p:spPr>
          <a:xfrm>
            <a:off x="546449" y="400722"/>
            <a:ext cx="3245572" cy="520050"/>
          </a:xfrm>
          <a:prstGeom prst="rect">
            <a:avLst/>
          </a:prstGeom>
        </p:spPr>
      </p:pic>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Speaker Name</a:t>
            </a:r>
          </a:p>
          <a:p>
            <a:r>
              <a:rPr lang="en-US">
                <a:solidFill>
                  <a:schemeClr val="bg1"/>
                </a:solidFill>
              </a:rPr>
              <a:t>Title</a:t>
            </a:r>
          </a:p>
          <a:p>
            <a:r>
              <a:rPr lang="en-US">
                <a:solidFill>
                  <a:schemeClr val="bg1"/>
                </a:solidFill>
              </a:rPr>
              <a:t>Other</a:t>
            </a:r>
          </a:p>
        </p:txBody>
      </p:sp>
      <p:sp>
        <p:nvSpPr>
          <p:cNvPr id="13"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Presentation title</a:t>
            </a:r>
          </a:p>
        </p:txBody>
      </p:sp>
    </p:spTree>
    <p:extLst>
      <p:ext uri="{BB962C8B-B14F-4D97-AF65-F5344CB8AC3E}">
        <p14:creationId xmlns:p14="http://schemas.microsoft.com/office/powerpoint/2010/main" val="3114944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3"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7204" y="220102"/>
            <a:ext cx="1211509" cy="259752"/>
          </a:xfrm>
          <a:prstGeom prst="rect">
            <a:avLst/>
          </a:prstGeom>
        </p:spPr>
      </p:pic>
      <p:pic>
        <p:nvPicPr>
          <p:cNvPr id="9" name="Picture 8"/>
          <p:cNvPicPr>
            <a:picLocks noChangeAspect="1"/>
          </p:cNvPicPr>
          <p:nvPr userDrawn="1"/>
        </p:nvPicPr>
        <p:blipFill>
          <a:blip r:embed="rId3"/>
          <a:stretch>
            <a:fillRect/>
          </a:stretch>
        </p:blipFill>
        <p:spPr>
          <a:xfrm>
            <a:off x="8894159" y="6351587"/>
            <a:ext cx="3129410" cy="367559"/>
          </a:xfrm>
          <a:prstGeom prst="rect">
            <a:avLst/>
          </a:prstGeom>
        </p:spPr>
      </p:pic>
      <p:sp>
        <p:nvSpPr>
          <p:cNvPr id="14"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Speaker Name</a:t>
            </a:r>
          </a:p>
          <a:p>
            <a:r>
              <a:rPr lang="en-US">
                <a:solidFill>
                  <a:schemeClr val="bg1"/>
                </a:solidFill>
              </a:rPr>
              <a:t>Title</a:t>
            </a:r>
          </a:p>
          <a:p>
            <a:r>
              <a:rPr lang="en-US">
                <a:solidFill>
                  <a:schemeClr val="bg1"/>
                </a:solidFill>
              </a:rPr>
              <a:t>Other</a:t>
            </a:r>
          </a:p>
        </p:txBody>
      </p:sp>
      <p:sp>
        <p:nvSpPr>
          <p:cNvPr id="15"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Presentation title</a:t>
            </a:r>
          </a:p>
        </p:txBody>
      </p:sp>
    </p:spTree>
    <p:extLst>
      <p:ext uri="{BB962C8B-B14F-4D97-AF65-F5344CB8AC3E}">
        <p14:creationId xmlns:p14="http://schemas.microsoft.com/office/powerpoint/2010/main" val="38255576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Speaker Name</a:t>
            </a:r>
          </a:p>
          <a:p>
            <a:r>
              <a:rPr lang="en-US">
                <a:solidFill>
                  <a:schemeClr val="bg1"/>
                </a:solidFill>
              </a:rPr>
              <a:t>Title</a:t>
            </a:r>
          </a:p>
          <a:p>
            <a:r>
              <a:rPr lang="en-US">
                <a:solidFill>
                  <a:schemeClr val="bg1"/>
                </a:solidFill>
              </a:rPr>
              <a:t>Other</a:t>
            </a:r>
          </a:p>
        </p:txBody>
      </p:sp>
      <p:sp>
        <p:nvSpPr>
          <p:cNvPr id="13"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Presentation title</a:t>
            </a:r>
          </a:p>
        </p:txBody>
      </p:sp>
      <p:pic>
        <p:nvPicPr>
          <p:cNvPr id="7" name="Picture 6"/>
          <p:cNvPicPr>
            <a:picLocks noChangeAspect="1"/>
          </p:cNvPicPr>
          <p:nvPr userDrawn="1"/>
        </p:nvPicPr>
        <p:blipFill rotWithShape="1">
          <a:blip r:embed="rId2">
            <a:alphaModFix amt="21000"/>
          </a:blip>
          <a:srcRect t="43378" r="43213" b="10783"/>
          <a:stretch/>
        </p:blipFill>
        <p:spPr>
          <a:xfrm>
            <a:off x="3078351" y="498"/>
            <a:ext cx="9358124" cy="6994029"/>
          </a:xfrm>
          <a:prstGeom prst="rect">
            <a:avLst/>
          </a:prstGeom>
        </p:spPr>
      </p:pic>
      <p:sp>
        <p:nvSpPr>
          <p:cNvPr id="8" name="Rectangle 7"/>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43551" y="6498548"/>
            <a:ext cx="1066800" cy="233151"/>
          </a:xfrm>
          <a:prstGeom prst="rect">
            <a:avLst/>
          </a:prstGeom>
          <a:noFill/>
          <a:ln>
            <a:noFill/>
          </a:ln>
        </p:spPr>
      </p:pic>
      <p:pic>
        <p:nvPicPr>
          <p:cNvPr id="12" name="Picture 11"/>
          <p:cNvPicPr>
            <a:picLocks noChangeAspect="1"/>
          </p:cNvPicPr>
          <p:nvPr userDrawn="1"/>
        </p:nvPicPr>
        <p:blipFill>
          <a:blip r:embed="rId5"/>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1969184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Speaker Name</a:t>
            </a:r>
          </a:p>
          <a:p>
            <a:r>
              <a:rPr lang="en-US">
                <a:solidFill>
                  <a:schemeClr val="bg1"/>
                </a:solidFill>
              </a:rPr>
              <a:t>Title</a:t>
            </a:r>
          </a:p>
          <a:p>
            <a:r>
              <a:rPr lang="en-US">
                <a:solidFill>
                  <a:schemeClr val="bg1"/>
                </a:solidFill>
              </a:rPr>
              <a:t>Other</a:t>
            </a:r>
          </a:p>
        </p:txBody>
      </p:sp>
      <p:sp>
        <p:nvSpPr>
          <p:cNvPr id="13" name="Title 12"/>
          <p:cNvSpPr>
            <a:spLocks noGrp="1"/>
          </p:cNvSpPr>
          <p:nvPr>
            <p:ph type="title" hasCustomPrompt="1"/>
          </p:nvPr>
        </p:nvSpPr>
        <p:spPr>
          <a:xfrm>
            <a:off x="449528" y="1179094"/>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Presentation title</a:t>
            </a:r>
          </a:p>
        </p:txBody>
      </p:sp>
      <p:sp>
        <p:nvSpPr>
          <p:cNvPr id="12" name="Rectangle 11"/>
          <p:cNvSpPr/>
          <p:nvPr userDrawn="1"/>
        </p:nvSpPr>
        <p:spPr bwMode="auto">
          <a:xfrm>
            <a:off x="1" y="5816629"/>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41280" y="6253419"/>
            <a:ext cx="1399103" cy="299325"/>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78351" y="498"/>
            <a:ext cx="9358124" cy="6994029"/>
          </a:xfrm>
          <a:prstGeom prst="rect">
            <a:avLst/>
          </a:prstGeom>
        </p:spPr>
      </p:pic>
      <p:pic>
        <p:nvPicPr>
          <p:cNvPr id="16" name="Picture 15"/>
          <p:cNvPicPr>
            <a:picLocks noChangeAspect="1"/>
          </p:cNvPicPr>
          <p:nvPr userDrawn="1"/>
        </p:nvPicPr>
        <p:blipFill>
          <a:blip r:embed="rId4"/>
          <a:stretch>
            <a:fillRect/>
          </a:stretch>
        </p:blipFill>
        <p:spPr>
          <a:xfrm>
            <a:off x="9020874" y="6113416"/>
            <a:ext cx="3245572" cy="520050"/>
          </a:xfrm>
          <a:prstGeom prst="rect">
            <a:avLst/>
          </a:prstGeom>
        </p:spPr>
      </p:pic>
    </p:spTree>
    <p:extLst>
      <p:ext uri="{BB962C8B-B14F-4D97-AF65-F5344CB8AC3E}">
        <p14:creationId xmlns:p14="http://schemas.microsoft.com/office/powerpoint/2010/main" val="314040102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Speaker Name</a:t>
            </a:r>
          </a:p>
          <a:p>
            <a:r>
              <a:rPr lang="en-US">
                <a:solidFill>
                  <a:schemeClr val="bg1"/>
                </a:solidFill>
              </a:rPr>
              <a:t>Title</a:t>
            </a:r>
          </a:p>
          <a:p>
            <a:r>
              <a:rPr lang="en-US">
                <a:solidFill>
                  <a:schemeClr val="bg1"/>
                </a:solidFill>
              </a:rPr>
              <a:t>Other</a:t>
            </a:r>
          </a:p>
        </p:txBody>
      </p:sp>
      <p:sp>
        <p:nvSpPr>
          <p:cNvPr id="13" name="Title 12"/>
          <p:cNvSpPr>
            <a:spLocks noGrp="1"/>
          </p:cNvSpPr>
          <p:nvPr>
            <p:ph type="title" hasCustomPrompt="1"/>
          </p:nvPr>
        </p:nvSpPr>
        <p:spPr>
          <a:xfrm>
            <a:off x="449528" y="1179094"/>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Presentation title</a:t>
            </a:r>
          </a:p>
        </p:txBody>
      </p:sp>
      <p:sp>
        <p:nvSpPr>
          <p:cNvPr id="12" name="Rectangle 11"/>
          <p:cNvSpPr/>
          <p:nvPr userDrawn="1"/>
        </p:nvSpPr>
        <p:spPr bwMode="auto">
          <a:xfrm>
            <a:off x="1" y="5816629"/>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41280" y="6253419"/>
            <a:ext cx="1399103" cy="299325"/>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78351" y="498"/>
            <a:ext cx="9358124" cy="6994029"/>
          </a:xfrm>
          <a:prstGeom prst="rect">
            <a:avLst/>
          </a:prstGeom>
        </p:spPr>
      </p:pic>
      <p:pic>
        <p:nvPicPr>
          <p:cNvPr id="9" name="Picture 8"/>
          <p:cNvPicPr>
            <a:picLocks noChangeAspect="1"/>
          </p:cNvPicPr>
          <p:nvPr userDrawn="1"/>
        </p:nvPicPr>
        <p:blipFill>
          <a:blip r:embed="rId4"/>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30152537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5" y="6498548"/>
            <a:ext cx="1066800" cy="233151"/>
          </a:xfrm>
          <a:prstGeom prst="rect">
            <a:avLst/>
          </a:prstGeom>
          <a:noFill/>
          <a:ln>
            <a:noFill/>
          </a:ln>
        </p:spPr>
      </p:pic>
      <p:pic>
        <p:nvPicPr>
          <p:cNvPr id="6" name="Picture 5"/>
          <p:cNvPicPr>
            <a:picLocks noChangeAspect="1"/>
          </p:cNvPicPr>
          <p:nvPr userDrawn="1"/>
        </p:nvPicPr>
        <p:blipFill>
          <a:blip r:embed="rId4"/>
          <a:stretch>
            <a:fillRect/>
          </a:stretch>
        </p:blipFill>
        <p:spPr>
          <a:xfrm>
            <a:off x="546449" y="400722"/>
            <a:ext cx="3245572" cy="520050"/>
          </a:xfrm>
          <a:prstGeom prst="rect">
            <a:avLst/>
          </a:prstGeom>
        </p:spPr>
      </p:pic>
      <p:sp>
        <p:nvSpPr>
          <p:cNvPr id="15" name="Text Placeholder 4"/>
          <p:cNvSpPr>
            <a:spLocks noGrp="1"/>
          </p:cNvSpPr>
          <p:nvPr>
            <p:ph type="body" sz="quarter" idx="13" hasCustomPrompt="1"/>
          </p:nvPr>
        </p:nvSpPr>
        <p:spPr>
          <a:xfrm>
            <a:off x="449527" y="4033511"/>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Name</a:t>
            </a:r>
          </a:p>
        </p:txBody>
      </p:sp>
      <p:sp>
        <p:nvSpPr>
          <p:cNvPr id="16"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Demo</a:t>
            </a:r>
          </a:p>
        </p:txBody>
      </p:sp>
    </p:spTree>
    <p:extLst>
      <p:ext uri="{BB962C8B-B14F-4D97-AF65-F5344CB8AC3E}">
        <p14:creationId xmlns:p14="http://schemas.microsoft.com/office/powerpoint/2010/main" val="972914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3"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7204" y="220102"/>
            <a:ext cx="1211509" cy="259752"/>
          </a:xfrm>
          <a:prstGeom prst="rect">
            <a:avLst/>
          </a:prstGeom>
        </p:spPr>
      </p:pic>
      <p:pic>
        <p:nvPicPr>
          <p:cNvPr id="9" name="Picture 8"/>
          <p:cNvPicPr>
            <a:picLocks noChangeAspect="1"/>
          </p:cNvPicPr>
          <p:nvPr userDrawn="1"/>
        </p:nvPicPr>
        <p:blipFill>
          <a:blip r:embed="rId3"/>
          <a:stretch>
            <a:fillRect/>
          </a:stretch>
        </p:blipFill>
        <p:spPr>
          <a:xfrm>
            <a:off x="8894159" y="6351587"/>
            <a:ext cx="3129410" cy="367559"/>
          </a:xfrm>
          <a:prstGeom prst="rect">
            <a:avLst/>
          </a:prstGeom>
        </p:spPr>
      </p:pic>
      <p:sp>
        <p:nvSpPr>
          <p:cNvPr id="14" name="Text Placeholder 4"/>
          <p:cNvSpPr>
            <a:spLocks noGrp="1"/>
          </p:cNvSpPr>
          <p:nvPr>
            <p:ph type="body" sz="quarter" idx="13" hasCustomPrompt="1"/>
          </p:nvPr>
        </p:nvSpPr>
        <p:spPr>
          <a:xfrm>
            <a:off x="449527" y="4033511"/>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Name</a:t>
            </a:r>
          </a:p>
        </p:txBody>
      </p:sp>
      <p:sp>
        <p:nvSpPr>
          <p:cNvPr id="15"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Demo</a:t>
            </a:r>
          </a:p>
        </p:txBody>
      </p:sp>
    </p:spTree>
    <p:extLst>
      <p:ext uri="{BB962C8B-B14F-4D97-AF65-F5344CB8AC3E}">
        <p14:creationId xmlns:p14="http://schemas.microsoft.com/office/powerpoint/2010/main" val="40589116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78351" y="498"/>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32324969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78351" y="498"/>
            <a:ext cx="9358124" cy="6994029"/>
          </a:xfrm>
          <a:prstGeom prst="rect">
            <a:avLst/>
          </a:prstGeom>
        </p:spPr>
      </p:pic>
    </p:spTree>
    <p:extLst>
      <p:ext uri="{BB962C8B-B14F-4D97-AF65-F5344CB8AC3E}">
        <p14:creationId xmlns:p14="http://schemas.microsoft.com/office/powerpoint/2010/main" val="22666300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Slide Connect">
    <p:bg>
      <p:bgPr>
        <a:solidFill>
          <a:srgbClr val="0072C6"/>
        </a:solidFill>
        <a:effectLst/>
      </p:bgPr>
    </p:bg>
    <p:spTree>
      <p:nvGrpSpPr>
        <p:cNvPr id="1" name=""/>
        <p:cNvGrpSpPr/>
        <p:nvPr/>
      </p:nvGrpSpPr>
      <p:grpSpPr>
        <a:xfrm>
          <a:off x="0" y="0"/>
          <a:ext cx="0" cy="0"/>
          <a:chOff x="0" y="0"/>
          <a:chExt cx="0" cy="0"/>
        </a:xfrm>
      </p:grpSpPr>
      <p:pic>
        <p:nvPicPr>
          <p:cNvPr id="12"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698755" y="6253419"/>
            <a:ext cx="1399103" cy="299325"/>
          </a:xfrm>
          <a:prstGeom prst="rect">
            <a:avLst/>
          </a:prstGeom>
        </p:spPr>
      </p:pic>
      <p:pic>
        <p:nvPicPr>
          <p:cNvPr id="13" name="Picture 12"/>
          <p:cNvPicPr>
            <a:picLocks noChangeAspect="1"/>
          </p:cNvPicPr>
          <p:nvPr userDrawn="1"/>
        </p:nvPicPr>
        <p:blipFill>
          <a:blip r:embed="rId3"/>
          <a:stretch>
            <a:fillRect/>
          </a:stretch>
        </p:blipFill>
        <p:spPr>
          <a:xfrm>
            <a:off x="3224478" y="3017562"/>
            <a:ext cx="5987520" cy="959402"/>
          </a:xfrm>
          <a:prstGeom prst="rect">
            <a:avLst/>
          </a:prstGeom>
        </p:spPr>
      </p:pic>
    </p:spTree>
    <p:extLst>
      <p:ext uri="{BB962C8B-B14F-4D97-AF65-F5344CB8AC3E}">
        <p14:creationId xmlns:p14="http://schemas.microsoft.com/office/powerpoint/2010/main" val="3013362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86197" y="2998279"/>
            <a:ext cx="4664082" cy="997972"/>
          </a:xfrm>
          <a:prstGeom prst="rect">
            <a:avLst/>
          </a:prstGeom>
        </p:spPr>
      </p:pic>
    </p:spTree>
    <p:extLst>
      <p:ext uri="{BB962C8B-B14F-4D97-AF65-F5344CB8AC3E}">
        <p14:creationId xmlns:p14="http://schemas.microsoft.com/office/powerpoint/2010/main" val="376142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40804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9599" cy="1181862"/>
          </a:xfrm>
          <a:noFill/>
        </p:spPr>
        <p:txBody>
          <a:bodyPr wrap="square" tIns="91440" bIns="91440" anchor="t" anchorCtr="0">
            <a:spAutoFit/>
          </a:bodyPr>
          <a:lstStyle>
            <a:lvl1pPr>
              <a:defRPr sz="7196"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012854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White 50/50 SOLID BKG 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688142" y="1668150"/>
            <a:ext cx="5486399" cy="917575"/>
          </a:xfrm>
        </p:spPr>
        <p:txBody>
          <a:bodyPr/>
          <a:lstStyle/>
          <a:p>
            <a:r>
              <a:rPr lang="en-US"/>
              <a:t>Click to edit Master title style</a:t>
            </a:r>
          </a:p>
        </p:txBody>
      </p:sp>
      <p:sp>
        <p:nvSpPr>
          <p:cNvPr id="6" name="Text Placeholder 4"/>
          <p:cNvSpPr>
            <a:spLocks noGrp="1"/>
          </p:cNvSpPr>
          <p:nvPr>
            <p:ph type="body" sz="quarter" idx="13"/>
          </p:nvPr>
        </p:nvSpPr>
        <p:spPr>
          <a:xfrm>
            <a:off x="6688138" y="4469697"/>
            <a:ext cx="5486400" cy="914400"/>
          </a:xfrm>
        </p:spPr>
        <p:txBody>
          <a:bodyPr anchor="b">
            <a:noAutofit/>
          </a:bodyPr>
          <a:lstStyle>
            <a:lvl1pPr marL="0" indent="0" algn="l" defTabSz="931358" rtl="0" eaLnBrk="1" latinLnBrk="0" hangingPunct="1">
              <a:lnSpc>
                <a:spcPct val="90000"/>
              </a:lnSpc>
              <a:spcAft>
                <a:spcPts val="1197"/>
              </a:spcAft>
              <a:buNone/>
              <a:tabLst>
                <a:tab pos="110960" algn="l"/>
              </a:tabLst>
              <a:defRPr lang="en-US" sz="2397"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575851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6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2854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
            <a:ext cx="12435838" cy="6998207"/>
          </a:xfrm>
          <a:prstGeom prst="rect">
            <a:avLst/>
          </a:prstGeom>
        </p:spPr>
      </p:pic>
      <p:sp>
        <p:nvSpPr>
          <p:cNvPr id="7" name="Rectangle 6"/>
          <p:cNvSpPr/>
          <p:nvPr userDrawn="1"/>
        </p:nvSpPr>
        <p:spPr bwMode="auto">
          <a:xfrm>
            <a:off x="-1" y="0"/>
            <a:ext cx="12436476"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
        <p:nvSpPr>
          <p:cNvPr id="8" name="TextBox 7"/>
          <p:cNvSpPr txBox="1"/>
          <p:nvPr userDrawn="1"/>
        </p:nvSpPr>
        <p:spPr>
          <a:xfrm>
            <a:off x="286067" y="3097215"/>
            <a:ext cx="7879103" cy="1203404"/>
          </a:xfrm>
          <a:prstGeom prst="rect">
            <a:avLst/>
          </a:prstGeom>
          <a:noFill/>
        </p:spPr>
        <p:txBody>
          <a:bodyPr wrap="none" lIns="179260" tIns="143408" rIns="179260" bIns="143408" rtlCol="0">
            <a:spAutoFit/>
          </a:body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646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Microsoft Data Amp</a:t>
            </a:r>
          </a:p>
        </p:txBody>
      </p:sp>
      <p:sp>
        <p:nvSpPr>
          <p:cNvPr id="10" name="TextBox 9"/>
          <p:cNvSpPr txBox="1"/>
          <p:nvPr userDrawn="1"/>
        </p:nvSpPr>
        <p:spPr>
          <a:xfrm>
            <a:off x="286070" y="4011303"/>
            <a:ext cx="3470486" cy="843331"/>
          </a:xfrm>
          <a:prstGeom prst="rect">
            <a:avLst/>
          </a:prstGeom>
          <a:noFill/>
        </p:spPr>
        <p:txBody>
          <a:bodyPr wrap="none" lIns="179260" tIns="143408" rIns="179260" bIns="143408" rtlCol="0">
            <a:spAutoFit/>
          </a:body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392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April 19, 2017</a:t>
            </a:r>
          </a:p>
        </p:txBody>
      </p:sp>
    </p:spTree>
    <p:extLst>
      <p:ext uri="{BB962C8B-B14F-4D97-AF65-F5344CB8AC3E}">
        <p14:creationId xmlns:p14="http://schemas.microsoft.com/office/powerpoint/2010/main" val="1111880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729745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7" cy="2379325"/>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64335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4" y="1211288"/>
            <a:ext cx="11888787" cy="23793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768002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199"/>
              </a:spcBef>
              <a:buClr>
                <a:schemeClr val="tx1"/>
              </a:buClr>
              <a:buFont typeface="Wingdings" panose="05000000000000000000" pitchFamily="2" charset="2"/>
              <a:buNone/>
              <a:defRPr sz="2940"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9"/>
            <a:ext cx="5486399" cy="2123658"/>
          </a:xfrm>
        </p:spPr>
        <p:txBody>
          <a:bodyPr wrap="square">
            <a:spAutoFit/>
          </a:bodyPr>
          <a:lstStyle>
            <a:lvl1pPr marL="0" indent="0">
              <a:spcBef>
                <a:spcPts val="1199"/>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1" rtl="0" eaLnBrk="1" fontAlgn="auto" latinLnBrk="0" hangingPunct="1">
              <a:lnSpc>
                <a:spcPct val="90000"/>
              </a:lnSpc>
              <a:spcBef>
                <a:spcPts val="1199"/>
              </a:spcBef>
              <a:spcAft>
                <a:spcPts val="0"/>
              </a:spcAft>
              <a:buClr>
                <a:schemeClr val="tx1"/>
              </a:buClr>
              <a:buSzPct val="90000"/>
              <a:tabLst/>
            </a:pPr>
            <a:r>
              <a:rPr lang="en-US" dirty="0"/>
              <a:t>Click to edit Master text styles</a:t>
            </a:r>
          </a:p>
          <a:p>
            <a:pPr marL="698612" marR="0" lvl="1" indent="-448107" algn="l" defTabSz="914191" rtl="0" eaLnBrk="1" fontAlgn="auto" latinLnBrk="0" hangingPunct="1">
              <a:lnSpc>
                <a:spcPct val="90000"/>
              </a:lnSpc>
              <a:spcBef>
                <a:spcPct val="20000"/>
              </a:spcBef>
              <a:spcAft>
                <a:spcPts val="0"/>
              </a:spcAft>
              <a:buClrTx/>
              <a:buSzPct val="90000"/>
              <a:tabLst/>
            </a:pPr>
            <a:r>
              <a:rPr lang="en-US" dirty="0"/>
              <a:t>Second level</a:t>
            </a:r>
          </a:p>
          <a:p>
            <a:pPr marL="889990" marR="0" lvl="2" indent="-448107" algn="l" defTabSz="914191" rtl="0" eaLnBrk="1" fontAlgn="auto" latinLnBrk="0" hangingPunct="1">
              <a:lnSpc>
                <a:spcPct val="90000"/>
              </a:lnSpc>
              <a:spcBef>
                <a:spcPct val="20000"/>
              </a:spcBef>
              <a:spcAft>
                <a:spcPts val="0"/>
              </a:spcAft>
              <a:buClrTx/>
              <a:buSzPct val="90000"/>
              <a:tabLst/>
            </a:pPr>
            <a:r>
              <a:rPr lang="en-US" dirty="0"/>
              <a:t>Third level</a:t>
            </a:r>
          </a:p>
          <a:p>
            <a:pPr marL="1087593" marR="0" lvl="3" indent="-448107" algn="l" defTabSz="914191" rtl="0" eaLnBrk="1" fontAlgn="auto" latinLnBrk="0" hangingPunct="1">
              <a:lnSpc>
                <a:spcPct val="90000"/>
              </a:lnSpc>
              <a:spcBef>
                <a:spcPct val="20000"/>
              </a:spcBef>
              <a:spcAft>
                <a:spcPts val="0"/>
              </a:spcAft>
              <a:buClrTx/>
              <a:buSzPct val="90000"/>
              <a:tabLst/>
            </a:pPr>
            <a:r>
              <a:rPr lang="en-US" dirty="0"/>
              <a:t>Fourth level</a:t>
            </a:r>
          </a:p>
          <a:p>
            <a:pPr marL="1285196" marR="0" lvl="4" indent="-448107" algn="l" defTabSz="914191"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70805054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27165" indent="-227165">
              <a:spcBef>
                <a:spcPts val="1199"/>
              </a:spcBef>
              <a:buClr>
                <a:schemeClr val="tx1"/>
              </a:buClr>
              <a:buFont typeface="Wingdings" panose="05000000000000000000" pitchFamily="2" charset="2"/>
              <a:buChar char=""/>
              <a:defRPr sz="2940" b="0">
                <a:latin typeface="+mn-lt"/>
              </a:defRPr>
            </a:lvl1pPr>
            <a:lvl2pPr marL="418545" indent="-168040">
              <a:buFont typeface="Wingdings" panose="05000000000000000000" pitchFamily="2" charset="2"/>
              <a:buChar char=""/>
              <a:defRPr sz="2353" b="0"/>
            </a:lvl2pPr>
            <a:lvl3pPr marL="627040" indent="-185156">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9"/>
            <a:ext cx="5486399" cy="2123658"/>
          </a:xfrm>
        </p:spPr>
        <p:txBody>
          <a:bodyPr wrap="square">
            <a:spAutoFit/>
          </a:bodyPr>
          <a:lstStyle>
            <a:lvl1pPr marL="281623" indent="-281623">
              <a:spcBef>
                <a:spcPts val="1199"/>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85" indent="-336081">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1">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6" indent="-336081">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1">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dirty="0"/>
              <a:t>Click to edit Master text styles</a:t>
            </a:r>
          </a:p>
          <a:p>
            <a:pPr marL="418545" marR="0" lvl="1" indent="-168040"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40" marR="0" lvl="2" indent="-185156"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94" marR="0" lvl="3" indent="-172709"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73" marR="0" lvl="4" indent="-166485"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1649759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9"/>
            </a:lvl1pPr>
          </a:lstStyle>
          <a:p>
            <a:r>
              <a:rPr lang="en-US" dirty="0"/>
              <a:t>Click to edit Master title style</a:t>
            </a:r>
          </a:p>
        </p:txBody>
      </p:sp>
    </p:spTree>
    <p:extLst>
      <p:ext uri="{BB962C8B-B14F-4D97-AF65-F5344CB8AC3E}">
        <p14:creationId xmlns:p14="http://schemas.microsoft.com/office/powerpoint/2010/main" val="278318014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19127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81278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658235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59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92128317"/>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9350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996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39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30961"/>
            <a:ext cx="10056812" cy="797577"/>
          </a:xfrm>
          <a:noFill/>
        </p:spPr>
        <p:txBody>
          <a:bodyPr tIns="91440" bIns="91440" anchor="t" anchorCtr="0">
            <a:spAutoFit/>
          </a:bodyPr>
          <a:lstStyle>
            <a:lvl1pPr algn="l" defTabSz="932563" rtl="0" eaLnBrk="1" latinLnBrk="0" hangingPunct="1">
              <a:lnSpc>
                <a:spcPct val="90000"/>
              </a:lnSpc>
              <a:spcBef>
                <a:spcPct val="0"/>
              </a:spcBef>
              <a:buNone/>
              <a:defRPr lang="en-US" sz="4399" b="0" kern="1200" cap="none" spc="-102" baseline="0" dirty="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3"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4171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328708"/>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930393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867376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2514098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5" y="6498548"/>
            <a:ext cx="1066800" cy="233151"/>
          </a:xfrm>
          <a:prstGeom prst="rect">
            <a:avLst/>
          </a:prstGeom>
          <a:noFill/>
          <a:ln>
            <a:noFill/>
          </a:ln>
        </p:spPr>
      </p:pic>
      <p:pic>
        <p:nvPicPr>
          <p:cNvPr id="6" name="Picture 5"/>
          <p:cNvPicPr>
            <a:picLocks noChangeAspect="1"/>
          </p:cNvPicPr>
          <p:nvPr/>
        </p:nvPicPr>
        <p:blipFill>
          <a:blip r:embed="rId4"/>
          <a:stretch>
            <a:fillRect/>
          </a:stretch>
        </p:blipFill>
        <p:spPr>
          <a:xfrm>
            <a:off x="546449" y="400722"/>
            <a:ext cx="3245572" cy="520050"/>
          </a:xfrm>
          <a:prstGeom prst="rect">
            <a:avLst/>
          </a:prstGeom>
        </p:spPr>
      </p:pic>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Presentation title</a:t>
            </a:r>
          </a:p>
        </p:txBody>
      </p:sp>
    </p:spTree>
    <p:extLst>
      <p:ext uri="{BB962C8B-B14F-4D97-AF65-F5344CB8AC3E}">
        <p14:creationId xmlns:p14="http://schemas.microsoft.com/office/powerpoint/2010/main" val="16263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bwMode="auto">
          <a:xfrm>
            <a:off x="3"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87204" y="220102"/>
            <a:ext cx="1211509" cy="259752"/>
          </a:xfrm>
          <a:prstGeom prst="rect">
            <a:avLst/>
          </a:prstGeom>
        </p:spPr>
      </p:pic>
      <p:pic>
        <p:nvPicPr>
          <p:cNvPr id="9" name="Picture 8"/>
          <p:cNvPicPr>
            <a:picLocks noChangeAspect="1"/>
          </p:cNvPicPr>
          <p:nvPr/>
        </p:nvPicPr>
        <p:blipFill>
          <a:blip r:embed="rId3"/>
          <a:stretch>
            <a:fillRect/>
          </a:stretch>
        </p:blipFill>
        <p:spPr>
          <a:xfrm>
            <a:off x="8894159" y="6351587"/>
            <a:ext cx="3129410" cy="367559"/>
          </a:xfrm>
          <a:prstGeom prst="rect">
            <a:avLst/>
          </a:prstGeom>
        </p:spPr>
      </p:pic>
      <p:sp>
        <p:nvSpPr>
          <p:cNvPr id="14"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5"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Presentation title</a:t>
            </a:r>
          </a:p>
        </p:txBody>
      </p:sp>
    </p:spTree>
    <p:extLst>
      <p:ext uri="{BB962C8B-B14F-4D97-AF65-F5344CB8AC3E}">
        <p14:creationId xmlns:p14="http://schemas.microsoft.com/office/powerpoint/2010/main" val="18356221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Presentation title</a:t>
            </a:r>
          </a:p>
        </p:txBody>
      </p:sp>
      <p:pic>
        <p:nvPicPr>
          <p:cNvPr id="7" name="Picture 6"/>
          <p:cNvPicPr>
            <a:picLocks noChangeAspect="1"/>
          </p:cNvPicPr>
          <p:nvPr/>
        </p:nvPicPr>
        <p:blipFill rotWithShape="1">
          <a:blip r:embed="rId2">
            <a:alphaModFix amt="21000"/>
          </a:blip>
          <a:srcRect t="43378" r="43213" b="10783"/>
          <a:stretch/>
        </p:blipFill>
        <p:spPr>
          <a:xfrm>
            <a:off x="3078351" y="498"/>
            <a:ext cx="9358124" cy="6994029"/>
          </a:xfrm>
          <a:prstGeom prst="rect">
            <a:avLst/>
          </a:prstGeom>
        </p:spPr>
      </p:pic>
      <p:sp>
        <p:nvSpPr>
          <p:cNvPr id="8" name="Rectangle 7"/>
          <p:cNvSpPr/>
          <p:nvPr/>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43551" y="6498548"/>
            <a:ext cx="1066800" cy="233151"/>
          </a:xfrm>
          <a:prstGeom prst="rect">
            <a:avLst/>
          </a:prstGeom>
          <a:noFill/>
          <a:ln>
            <a:noFill/>
          </a:ln>
        </p:spPr>
      </p:pic>
      <p:pic>
        <p:nvPicPr>
          <p:cNvPr id="12" name="Picture 11"/>
          <p:cNvPicPr>
            <a:picLocks noChangeAspect="1"/>
          </p:cNvPicPr>
          <p:nvPr/>
        </p:nvPicPr>
        <p:blipFill>
          <a:blip r:embed="rId5"/>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768128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8" y="1179094"/>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Presentation title</a:t>
            </a:r>
          </a:p>
        </p:txBody>
      </p:sp>
      <p:sp>
        <p:nvSpPr>
          <p:cNvPr id="12" name="Rectangle 11"/>
          <p:cNvSpPr/>
          <p:nvPr/>
        </p:nvSpPr>
        <p:spPr bwMode="auto">
          <a:xfrm>
            <a:off x="1" y="5816629"/>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241280" y="6253419"/>
            <a:ext cx="1399103" cy="299325"/>
          </a:xfrm>
          <a:prstGeom prst="rect">
            <a:avLst/>
          </a:prstGeom>
        </p:spPr>
      </p:pic>
      <p:pic>
        <p:nvPicPr>
          <p:cNvPr id="15" name="Picture 14"/>
          <p:cNvPicPr>
            <a:picLocks noChangeAspect="1"/>
          </p:cNvPicPr>
          <p:nvPr/>
        </p:nvPicPr>
        <p:blipFill rotWithShape="1">
          <a:blip r:embed="rId3">
            <a:alphaModFix amt="10000"/>
          </a:blip>
          <a:srcRect t="43378" r="43213" b="10783"/>
          <a:stretch/>
        </p:blipFill>
        <p:spPr>
          <a:xfrm>
            <a:off x="3078351" y="498"/>
            <a:ext cx="9358124" cy="6994029"/>
          </a:xfrm>
          <a:prstGeom prst="rect">
            <a:avLst/>
          </a:prstGeom>
        </p:spPr>
      </p:pic>
      <p:pic>
        <p:nvPicPr>
          <p:cNvPr id="16" name="Picture 15"/>
          <p:cNvPicPr>
            <a:picLocks noChangeAspect="1"/>
          </p:cNvPicPr>
          <p:nvPr/>
        </p:nvPicPr>
        <p:blipFill>
          <a:blip r:embed="rId4"/>
          <a:stretch>
            <a:fillRect/>
          </a:stretch>
        </p:blipFill>
        <p:spPr>
          <a:xfrm>
            <a:off x="9020874" y="6113416"/>
            <a:ext cx="3245572" cy="520050"/>
          </a:xfrm>
          <a:prstGeom prst="rect">
            <a:avLst/>
          </a:prstGeom>
        </p:spPr>
      </p:pic>
    </p:spTree>
    <p:extLst>
      <p:ext uri="{BB962C8B-B14F-4D97-AF65-F5344CB8AC3E}">
        <p14:creationId xmlns:p14="http://schemas.microsoft.com/office/powerpoint/2010/main" val="35716579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2378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Slide 5">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8" y="1179094"/>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Presentation title</a:t>
            </a:r>
          </a:p>
        </p:txBody>
      </p:sp>
      <p:sp>
        <p:nvSpPr>
          <p:cNvPr id="12" name="Rectangle 11"/>
          <p:cNvSpPr/>
          <p:nvPr/>
        </p:nvSpPr>
        <p:spPr bwMode="auto">
          <a:xfrm>
            <a:off x="1" y="5816629"/>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241280" y="6253419"/>
            <a:ext cx="1399103" cy="299325"/>
          </a:xfrm>
          <a:prstGeom prst="rect">
            <a:avLst/>
          </a:prstGeom>
        </p:spPr>
      </p:pic>
      <p:pic>
        <p:nvPicPr>
          <p:cNvPr id="15" name="Picture 14"/>
          <p:cNvPicPr>
            <a:picLocks noChangeAspect="1"/>
          </p:cNvPicPr>
          <p:nvPr/>
        </p:nvPicPr>
        <p:blipFill rotWithShape="1">
          <a:blip r:embed="rId3">
            <a:alphaModFix amt="10000"/>
          </a:blip>
          <a:srcRect t="43378" r="43213" b="10783"/>
          <a:stretch/>
        </p:blipFill>
        <p:spPr>
          <a:xfrm>
            <a:off x="3078351" y="498"/>
            <a:ext cx="9358124" cy="6994029"/>
          </a:xfrm>
          <a:prstGeom prst="rect">
            <a:avLst/>
          </a:prstGeom>
        </p:spPr>
      </p:pic>
      <p:pic>
        <p:nvPicPr>
          <p:cNvPr id="9" name="Picture 8"/>
          <p:cNvPicPr>
            <a:picLocks noChangeAspect="1"/>
          </p:cNvPicPr>
          <p:nvPr/>
        </p:nvPicPr>
        <p:blipFill>
          <a:blip r:embed="rId4"/>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301966239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5" y="6498548"/>
            <a:ext cx="1066800" cy="233151"/>
          </a:xfrm>
          <a:prstGeom prst="rect">
            <a:avLst/>
          </a:prstGeom>
          <a:noFill/>
          <a:ln>
            <a:noFill/>
          </a:ln>
        </p:spPr>
      </p:pic>
      <p:pic>
        <p:nvPicPr>
          <p:cNvPr id="6" name="Picture 5"/>
          <p:cNvPicPr>
            <a:picLocks noChangeAspect="1"/>
          </p:cNvPicPr>
          <p:nvPr/>
        </p:nvPicPr>
        <p:blipFill>
          <a:blip r:embed="rId4"/>
          <a:stretch>
            <a:fillRect/>
          </a:stretch>
        </p:blipFill>
        <p:spPr>
          <a:xfrm>
            <a:off x="546449" y="400722"/>
            <a:ext cx="3245572" cy="520050"/>
          </a:xfrm>
          <a:prstGeom prst="rect">
            <a:avLst/>
          </a:prstGeom>
        </p:spPr>
      </p:pic>
      <p:sp>
        <p:nvSpPr>
          <p:cNvPr id="15" name="Text Placeholder 4"/>
          <p:cNvSpPr>
            <a:spLocks noGrp="1"/>
          </p:cNvSpPr>
          <p:nvPr>
            <p:ph type="body" sz="quarter" idx="13" hasCustomPrompt="1"/>
          </p:nvPr>
        </p:nvSpPr>
        <p:spPr>
          <a:xfrm>
            <a:off x="449527" y="4033511"/>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Name</a:t>
            </a:r>
          </a:p>
        </p:txBody>
      </p:sp>
      <p:sp>
        <p:nvSpPr>
          <p:cNvPr id="16"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Demo</a:t>
            </a:r>
          </a:p>
        </p:txBody>
      </p:sp>
    </p:spTree>
    <p:extLst>
      <p:ext uri="{BB962C8B-B14F-4D97-AF65-F5344CB8AC3E}">
        <p14:creationId xmlns:p14="http://schemas.microsoft.com/office/powerpoint/2010/main" val="784110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bwMode="auto">
          <a:xfrm>
            <a:off x="3"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87204" y="220102"/>
            <a:ext cx="1211509" cy="259752"/>
          </a:xfrm>
          <a:prstGeom prst="rect">
            <a:avLst/>
          </a:prstGeom>
        </p:spPr>
      </p:pic>
      <p:pic>
        <p:nvPicPr>
          <p:cNvPr id="9" name="Picture 8"/>
          <p:cNvPicPr>
            <a:picLocks noChangeAspect="1"/>
          </p:cNvPicPr>
          <p:nvPr/>
        </p:nvPicPr>
        <p:blipFill>
          <a:blip r:embed="rId3"/>
          <a:stretch>
            <a:fillRect/>
          </a:stretch>
        </p:blipFill>
        <p:spPr>
          <a:xfrm>
            <a:off x="8894159" y="6351587"/>
            <a:ext cx="3129410" cy="367559"/>
          </a:xfrm>
          <a:prstGeom prst="rect">
            <a:avLst/>
          </a:prstGeom>
        </p:spPr>
      </p:pic>
      <p:sp>
        <p:nvSpPr>
          <p:cNvPr id="14" name="Text Placeholder 4"/>
          <p:cNvSpPr>
            <a:spLocks noGrp="1"/>
          </p:cNvSpPr>
          <p:nvPr>
            <p:ph type="body" sz="quarter" idx="13" hasCustomPrompt="1"/>
          </p:nvPr>
        </p:nvSpPr>
        <p:spPr>
          <a:xfrm>
            <a:off x="449527" y="4033511"/>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Name</a:t>
            </a:r>
          </a:p>
        </p:txBody>
      </p:sp>
      <p:sp>
        <p:nvSpPr>
          <p:cNvPr id="15"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Demo</a:t>
            </a:r>
          </a:p>
        </p:txBody>
      </p:sp>
    </p:spTree>
    <p:extLst>
      <p:ext uri="{BB962C8B-B14F-4D97-AF65-F5344CB8AC3E}">
        <p14:creationId xmlns:p14="http://schemas.microsoft.com/office/powerpoint/2010/main" val="19359623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Section title</a:t>
            </a:r>
          </a:p>
        </p:txBody>
      </p:sp>
      <p:pic>
        <p:nvPicPr>
          <p:cNvPr id="15" name="Picture 14"/>
          <p:cNvPicPr>
            <a:picLocks noChangeAspect="1"/>
          </p:cNvPicPr>
          <p:nvPr/>
        </p:nvPicPr>
        <p:blipFill rotWithShape="1">
          <a:blip r:embed="rId2">
            <a:alphaModFix amt="10000"/>
          </a:blip>
          <a:srcRect t="43378" r="43213" b="10783"/>
          <a:stretch/>
        </p:blipFill>
        <p:spPr>
          <a:xfrm>
            <a:off x="3078351" y="498"/>
            <a:ext cx="9358124" cy="6994029"/>
          </a:xfrm>
          <a:prstGeom prst="rect">
            <a:avLst/>
          </a:prstGeom>
        </p:spPr>
      </p:pic>
      <p:pic>
        <p:nvPicPr>
          <p:cNvPr id="8" name="Picture 7"/>
          <p:cNvPicPr>
            <a:picLocks noChangeAspect="1"/>
          </p:cNvPicPr>
          <p:nvPr/>
        </p:nvPicPr>
        <p:blipFill>
          <a:blip r:embed="rId3"/>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35384622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Section title</a:t>
            </a:r>
          </a:p>
        </p:txBody>
      </p:sp>
      <p:pic>
        <p:nvPicPr>
          <p:cNvPr id="15" name="Picture 14"/>
          <p:cNvPicPr>
            <a:picLocks noChangeAspect="1"/>
          </p:cNvPicPr>
          <p:nvPr/>
        </p:nvPicPr>
        <p:blipFill rotWithShape="1">
          <a:blip r:embed="rId2">
            <a:alphaModFix amt="10000"/>
          </a:blip>
          <a:srcRect t="43378" r="43213" b="10783"/>
          <a:stretch/>
        </p:blipFill>
        <p:spPr>
          <a:xfrm>
            <a:off x="3078351" y="498"/>
            <a:ext cx="9358124" cy="6994029"/>
          </a:xfrm>
          <a:prstGeom prst="rect">
            <a:avLst/>
          </a:prstGeom>
        </p:spPr>
      </p:pic>
    </p:spTree>
    <p:extLst>
      <p:ext uri="{BB962C8B-B14F-4D97-AF65-F5344CB8AC3E}">
        <p14:creationId xmlns:p14="http://schemas.microsoft.com/office/powerpoint/2010/main" val="337058497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losing Slide Connect">
    <p:bg>
      <p:bgPr>
        <a:solidFill>
          <a:srgbClr val="0072C6"/>
        </a:solidFill>
        <a:effectLst/>
      </p:bgPr>
    </p:bg>
    <p:spTree>
      <p:nvGrpSpPr>
        <p:cNvPr id="1" name=""/>
        <p:cNvGrpSpPr/>
        <p:nvPr/>
      </p:nvGrpSpPr>
      <p:grpSpPr>
        <a:xfrm>
          <a:off x="0" y="0"/>
          <a:ext cx="0" cy="0"/>
          <a:chOff x="0" y="0"/>
          <a:chExt cx="0" cy="0"/>
        </a:xfrm>
      </p:grpSpPr>
      <p:pic>
        <p:nvPicPr>
          <p:cNvPr id="12" name="MS logo whit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10698755" y="6253419"/>
            <a:ext cx="1399103" cy="299325"/>
          </a:xfrm>
          <a:prstGeom prst="rect">
            <a:avLst/>
          </a:prstGeom>
        </p:spPr>
      </p:pic>
      <p:pic>
        <p:nvPicPr>
          <p:cNvPr id="13" name="Picture 12"/>
          <p:cNvPicPr>
            <a:picLocks noChangeAspect="1"/>
          </p:cNvPicPr>
          <p:nvPr/>
        </p:nvPicPr>
        <p:blipFill>
          <a:blip r:embed="rId3"/>
          <a:stretch>
            <a:fillRect/>
          </a:stretch>
        </p:blipFill>
        <p:spPr>
          <a:xfrm>
            <a:off x="3224478" y="3017562"/>
            <a:ext cx="5987520" cy="959402"/>
          </a:xfrm>
          <a:prstGeom prst="rect">
            <a:avLst/>
          </a:prstGeom>
        </p:spPr>
      </p:pic>
    </p:spTree>
    <p:extLst>
      <p:ext uri="{BB962C8B-B14F-4D97-AF65-F5344CB8AC3E}">
        <p14:creationId xmlns:p14="http://schemas.microsoft.com/office/powerpoint/2010/main" val="3943287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losing Slide Microsoft">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6197" y="2998279"/>
            <a:ext cx="4664082" cy="997972"/>
          </a:xfrm>
          <a:prstGeom prst="rect">
            <a:avLst/>
          </a:prstGeom>
        </p:spPr>
      </p:pic>
    </p:spTree>
    <p:extLst>
      <p:ext uri="{BB962C8B-B14F-4D97-AF65-F5344CB8AC3E}">
        <p14:creationId xmlns:p14="http://schemas.microsoft.com/office/powerpoint/2010/main" val="67933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88564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9599" cy="1181862"/>
          </a:xfrm>
          <a:noFill/>
        </p:spPr>
        <p:txBody>
          <a:bodyPr wrap="square" tIns="91440" bIns="91440" anchor="t" anchorCtr="0">
            <a:spAutoFit/>
          </a:bodyPr>
          <a:lstStyle>
            <a:lvl1pPr>
              <a:defRPr sz="7196"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15067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White 50/50 SOLID BKG 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688142" y="1668150"/>
            <a:ext cx="5486399" cy="917575"/>
          </a:xfrm>
        </p:spPr>
        <p:txBody>
          <a:bodyPr/>
          <a:lstStyle/>
          <a:p>
            <a:r>
              <a:rPr lang="en-US" dirty="0"/>
              <a:t>Click to edit Master title style</a:t>
            </a:r>
          </a:p>
        </p:txBody>
      </p:sp>
      <p:sp>
        <p:nvSpPr>
          <p:cNvPr id="6" name="Text Placeholder 4"/>
          <p:cNvSpPr>
            <a:spLocks noGrp="1"/>
          </p:cNvSpPr>
          <p:nvPr>
            <p:ph type="body" sz="quarter" idx="13"/>
          </p:nvPr>
        </p:nvSpPr>
        <p:spPr>
          <a:xfrm>
            <a:off x="6688138" y="4469697"/>
            <a:ext cx="5486400" cy="914400"/>
          </a:xfrm>
        </p:spPr>
        <p:txBody>
          <a:bodyPr anchor="b">
            <a:noAutofit/>
          </a:bodyPr>
          <a:lstStyle>
            <a:lvl1pPr marL="0" indent="0" algn="l" defTabSz="931358" rtl="0" eaLnBrk="1" latinLnBrk="0" hangingPunct="1">
              <a:lnSpc>
                <a:spcPct val="90000"/>
              </a:lnSpc>
              <a:spcAft>
                <a:spcPts val="1197"/>
              </a:spcAft>
              <a:buNone/>
              <a:tabLst>
                <a:tab pos="110960" algn="l"/>
              </a:tabLst>
              <a:defRPr lang="en-US" sz="2397"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119108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47476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373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86773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
            <a:ext cx="12435838" cy="6998207"/>
          </a:xfrm>
          <a:prstGeom prst="rect">
            <a:avLst/>
          </a:prstGeom>
        </p:spPr>
      </p:pic>
      <p:sp>
        <p:nvSpPr>
          <p:cNvPr id="7" name="Rectangle 6"/>
          <p:cNvSpPr/>
          <p:nvPr userDrawn="1"/>
        </p:nvSpPr>
        <p:spPr bwMode="auto">
          <a:xfrm>
            <a:off x="-1" y="0"/>
            <a:ext cx="12436476"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
        <p:nvSpPr>
          <p:cNvPr id="8" name="TextBox 7"/>
          <p:cNvSpPr txBox="1"/>
          <p:nvPr userDrawn="1"/>
        </p:nvSpPr>
        <p:spPr>
          <a:xfrm>
            <a:off x="286067" y="3097215"/>
            <a:ext cx="7879103" cy="1203404"/>
          </a:xfrm>
          <a:prstGeom prst="rect">
            <a:avLst/>
          </a:prstGeom>
          <a:noFill/>
        </p:spPr>
        <p:txBody>
          <a:bodyPr wrap="none" lIns="179260" tIns="143408" rIns="179260" bIns="143408" rtlCol="0">
            <a:spAutoFit/>
          </a:body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646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Microsoft Data Amp</a:t>
            </a:r>
          </a:p>
        </p:txBody>
      </p:sp>
      <p:sp>
        <p:nvSpPr>
          <p:cNvPr id="10" name="TextBox 9"/>
          <p:cNvSpPr txBox="1"/>
          <p:nvPr userDrawn="1"/>
        </p:nvSpPr>
        <p:spPr>
          <a:xfrm>
            <a:off x="286070" y="4011303"/>
            <a:ext cx="3470486" cy="843331"/>
          </a:xfrm>
          <a:prstGeom prst="rect">
            <a:avLst/>
          </a:prstGeom>
          <a:noFill/>
        </p:spPr>
        <p:txBody>
          <a:bodyPr wrap="none" lIns="179260" tIns="143408" rIns="179260" bIns="143408" rtlCol="0">
            <a:spAutoFit/>
          </a:body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392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April 19, 2017</a:t>
            </a:r>
          </a:p>
        </p:txBody>
      </p:sp>
    </p:spTree>
    <p:extLst>
      <p:ext uri="{BB962C8B-B14F-4D97-AF65-F5344CB8AC3E}">
        <p14:creationId xmlns:p14="http://schemas.microsoft.com/office/powerpoint/2010/main" val="110478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423580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7" cy="2379325"/>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9778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4" y="1211288"/>
            <a:ext cx="11888787" cy="23793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916365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199"/>
              </a:spcBef>
              <a:buClr>
                <a:schemeClr val="tx1"/>
              </a:buClr>
              <a:buFont typeface="Wingdings" panose="05000000000000000000" pitchFamily="2" charset="2"/>
              <a:buNone/>
              <a:defRPr sz="2940"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9"/>
            <a:ext cx="5486399" cy="2123658"/>
          </a:xfrm>
        </p:spPr>
        <p:txBody>
          <a:bodyPr wrap="square">
            <a:spAutoFit/>
          </a:bodyPr>
          <a:lstStyle>
            <a:lvl1pPr marL="0" indent="0">
              <a:spcBef>
                <a:spcPts val="1199"/>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1" rtl="0" eaLnBrk="1" fontAlgn="auto" latinLnBrk="0" hangingPunct="1">
              <a:lnSpc>
                <a:spcPct val="90000"/>
              </a:lnSpc>
              <a:spcBef>
                <a:spcPts val="1199"/>
              </a:spcBef>
              <a:spcAft>
                <a:spcPts val="0"/>
              </a:spcAft>
              <a:buClr>
                <a:schemeClr val="tx1"/>
              </a:buClr>
              <a:buSzPct val="90000"/>
              <a:tabLst/>
            </a:pPr>
            <a:r>
              <a:rPr lang="en-US" dirty="0"/>
              <a:t>Click to edit Master text styles</a:t>
            </a:r>
          </a:p>
          <a:p>
            <a:pPr marL="698612" marR="0" lvl="1" indent="-448107" algn="l" defTabSz="914191" rtl="0" eaLnBrk="1" fontAlgn="auto" latinLnBrk="0" hangingPunct="1">
              <a:lnSpc>
                <a:spcPct val="90000"/>
              </a:lnSpc>
              <a:spcBef>
                <a:spcPct val="20000"/>
              </a:spcBef>
              <a:spcAft>
                <a:spcPts val="0"/>
              </a:spcAft>
              <a:buClrTx/>
              <a:buSzPct val="90000"/>
              <a:tabLst/>
            </a:pPr>
            <a:r>
              <a:rPr lang="en-US" dirty="0"/>
              <a:t>Second level</a:t>
            </a:r>
          </a:p>
          <a:p>
            <a:pPr marL="889990" marR="0" lvl="2" indent="-448107" algn="l" defTabSz="914191" rtl="0" eaLnBrk="1" fontAlgn="auto" latinLnBrk="0" hangingPunct="1">
              <a:lnSpc>
                <a:spcPct val="90000"/>
              </a:lnSpc>
              <a:spcBef>
                <a:spcPct val="20000"/>
              </a:spcBef>
              <a:spcAft>
                <a:spcPts val="0"/>
              </a:spcAft>
              <a:buClrTx/>
              <a:buSzPct val="90000"/>
              <a:tabLst/>
            </a:pPr>
            <a:r>
              <a:rPr lang="en-US" dirty="0"/>
              <a:t>Third level</a:t>
            </a:r>
          </a:p>
          <a:p>
            <a:pPr marL="1087593" marR="0" lvl="3" indent="-448107" algn="l" defTabSz="914191" rtl="0" eaLnBrk="1" fontAlgn="auto" latinLnBrk="0" hangingPunct="1">
              <a:lnSpc>
                <a:spcPct val="90000"/>
              </a:lnSpc>
              <a:spcBef>
                <a:spcPct val="20000"/>
              </a:spcBef>
              <a:spcAft>
                <a:spcPts val="0"/>
              </a:spcAft>
              <a:buClrTx/>
              <a:buSzPct val="90000"/>
              <a:tabLst/>
            </a:pPr>
            <a:r>
              <a:rPr lang="en-US" dirty="0"/>
              <a:t>Fourth level</a:t>
            </a:r>
          </a:p>
          <a:p>
            <a:pPr marL="1285196" marR="0" lvl="4" indent="-448107" algn="l" defTabSz="914191"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97739715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27165" indent="-227165">
              <a:spcBef>
                <a:spcPts val="1199"/>
              </a:spcBef>
              <a:buClr>
                <a:schemeClr val="tx1"/>
              </a:buClr>
              <a:buFont typeface="Wingdings" panose="05000000000000000000" pitchFamily="2" charset="2"/>
              <a:buChar char=""/>
              <a:defRPr sz="2940" b="0">
                <a:latin typeface="+mn-lt"/>
              </a:defRPr>
            </a:lvl1pPr>
            <a:lvl2pPr marL="418545" indent="-168040">
              <a:buFont typeface="Wingdings" panose="05000000000000000000" pitchFamily="2" charset="2"/>
              <a:buChar char=""/>
              <a:defRPr sz="2353" b="0"/>
            </a:lvl2pPr>
            <a:lvl3pPr marL="627040" indent="-185156">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9"/>
            <a:ext cx="5486399" cy="2123658"/>
          </a:xfrm>
        </p:spPr>
        <p:txBody>
          <a:bodyPr wrap="square">
            <a:spAutoFit/>
          </a:bodyPr>
          <a:lstStyle>
            <a:lvl1pPr marL="281623" indent="-281623">
              <a:spcBef>
                <a:spcPts val="1199"/>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85" indent="-336081">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1">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6" indent="-336081">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1">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dirty="0"/>
              <a:t>Click to edit Master text styles</a:t>
            </a:r>
          </a:p>
          <a:p>
            <a:pPr marL="418545" marR="0" lvl="1" indent="-168040"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40" marR="0" lvl="2" indent="-185156"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94" marR="0" lvl="3" indent="-172709"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73" marR="0" lvl="4" indent="-166485"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91236983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9"/>
            </a:lvl1pPr>
          </a:lstStyle>
          <a:p>
            <a:r>
              <a:rPr lang="en-US" dirty="0"/>
              <a:t>Click to edit Master title style</a:t>
            </a:r>
          </a:p>
        </p:txBody>
      </p:sp>
    </p:spTree>
    <p:extLst>
      <p:ext uri="{BB962C8B-B14F-4D97-AF65-F5344CB8AC3E}">
        <p14:creationId xmlns:p14="http://schemas.microsoft.com/office/powerpoint/2010/main" val="268304835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64894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19939829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38341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256908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7160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68596073"/>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40407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651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91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328708"/>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249185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626351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385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30542901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7"/>
          </a:xfrm>
          <a:prstGeom prst="rect">
            <a:avLst/>
          </a:prstGeom>
        </p:spPr>
      </p:pic>
      <p:sp>
        <p:nvSpPr>
          <p:cNvPr id="4" name="Rectangle 3"/>
          <p:cNvSpPr/>
          <p:nvPr userDrawn="1"/>
        </p:nvSpPr>
        <p:spPr bwMode="auto">
          <a:xfrm>
            <a:off x="2" y="0"/>
            <a:ext cx="11970326" cy="6994525"/>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63951" y="2088066"/>
            <a:ext cx="11908574" cy="1807811"/>
          </a:xfrm>
          <a:noFill/>
        </p:spPr>
        <p:txBody>
          <a:bodyPr vert="horz" wrap="square" lIns="146304" tIns="91440" rIns="146304" bIns="0" rtlCol="0" anchor="b" anchorCtr="0">
            <a:noAutofit/>
          </a:bodyPr>
          <a:lstStyle>
            <a:lvl1pPr>
              <a:defRPr lang="en-US" sz="6599" spc="-100"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3905404"/>
            <a:ext cx="11908574" cy="638008"/>
          </a:xfrm>
        </p:spPr>
        <p:txBody>
          <a:bodyPr lIns="182880" tIns="109728" bIns="109728">
            <a:noAutofit/>
          </a:bodyPr>
          <a:lstStyle>
            <a:lvl1pPr marL="0" indent="0">
              <a:spcBef>
                <a:spcPts val="0"/>
              </a:spcBef>
              <a:buNone/>
              <a:defRPr sz="2800"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57200" y="479425"/>
            <a:ext cx="1452989" cy="310896"/>
          </a:xfrm>
          <a:prstGeom prst="rect">
            <a:avLst/>
          </a:prstGeom>
        </p:spPr>
      </p:pic>
    </p:spTree>
    <p:extLst>
      <p:ext uri="{BB962C8B-B14F-4D97-AF65-F5344CB8AC3E}">
        <p14:creationId xmlns:p14="http://schemas.microsoft.com/office/powerpoint/2010/main" val="31329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644"/>
            <a:ext cx="12436480" cy="7025171"/>
          </a:xfrm>
          <a:prstGeom prst="rect">
            <a:avLst/>
          </a:prstGeom>
        </p:spPr>
      </p:pic>
      <p:grpSp>
        <p:nvGrpSpPr>
          <p:cNvPr id="7" name="Group 6"/>
          <p:cNvGrpSpPr/>
          <p:nvPr userDrawn="1"/>
        </p:nvGrpSpPr>
        <p:grpSpPr>
          <a:xfrm>
            <a:off x="-5" y="0"/>
            <a:ext cx="12436480" cy="6994525"/>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68135" y="393321"/>
            <a:ext cx="1629404" cy="349813"/>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63951" y="3923740"/>
            <a:ext cx="11908574"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5741078"/>
            <a:ext cx="11908574" cy="638008"/>
          </a:xfrm>
        </p:spPr>
        <p:txBody>
          <a:bodyPr lIns="182880" tIns="109728" bIns="109728">
            <a:noAutofit/>
          </a:bodyPr>
          <a:lstStyle>
            <a:lvl1pPr marL="0" indent="0">
              <a:spcBef>
                <a:spcPts val="0"/>
              </a:spcBef>
              <a:buNone/>
              <a:defRPr sz="2800"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195038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0083" y="1"/>
            <a:ext cx="12446558" cy="6994523"/>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55935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0080" y="2"/>
            <a:ext cx="12446557" cy="6994524"/>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63953" y="6272408"/>
            <a:ext cx="2647176" cy="577937"/>
          </a:xfrm>
          <a:prstGeom prst="rect">
            <a:avLst/>
          </a:prstGeom>
          <a:noFill/>
        </p:spPr>
        <p:txBody>
          <a:bodyPr wrap="none" lIns="182854" tIns="146283" rIns="91427" bIns="14628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883729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91" y="-1"/>
            <a:ext cx="12446562" cy="6994526"/>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156239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88" y="-13062"/>
            <a:ext cx="12472303" cy="700758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66142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416680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62336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4101"/>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73305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lIns="182880"/>
          <a:lstStyle>
            <a:lvl1pPr marL="0" indent="0">
              <a:buNone/>
              <a:defRPr sz="3999">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3278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3948363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65355"/>
          </a:xfrm>
        </p:spPr>
        <p:txBody>
          <a:bodyPr lIns="182880"/>
          <a:lstStyle>
            <a:lvl1pPr marL="0" indent="0">
              <a:buNone/>
              <a:defRPr lang="en-US" sz="3999"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98077070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2310775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2048" y="295276"/>
            <a:ext cx="11892155" cy="917575"/>
          </a:xfrm>
          <a:noFill/>
        </p:spPr>
        <p:txBody>
          <a:bodyPr/>
          <a:lstStyle>
            <a:lvl1pPr>
              <a:defRPr sz="4896">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006363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a:t>Click to edit Master title style</a:t>
            </a:r>
          </a:p>
        </p:txBody>
      </p:sp>
    </p:spTree>
    <p:extLst>
      <p:ext uri="{BB962C8B-B14F-4D97-AF65-F5344CB8AC3E}">
        <p14:creationId xmlns:p14="http://schemas.microsoft.com/office/powerpoint/2010/main" val="37030751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411612848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309051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343998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68879"/>
            <a:ext cx="11910840" cy="1850178"/>
          </a:xfrm>
        </p:spPr>
        <p:txBody>
          <a:bodyPr/>
          <a:lstStyle>
            <a:lvl1pPr algn="l">
              <a:defRPr sz="5507">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157883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79"/>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995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144423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1561159"/>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888387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517287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17834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1237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47256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885428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11459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06034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74639" y="2564660"/>
            <a:ext cx="5486399" cy="1066800"/>
          </a:xfrm>
        </p:spPr>
        <p:txBody>
          <a:bodyPr lIns="182880" anchor="ctr">
            <a:noAutofit/>
          </a:bodyPr>
          <a:lstStyle>
            <a:lvl1pPr marL="0" indent="0">
              <a:buNone/>
              <a:defRPr sz="4896">
                <a:solidFill>
                  <a:schemeClr val="bg1"/>
                </a:solidFill>
                <a:latin typeface="+mj-lt"/>
              </a:defRPr>
            </a:lvl1pPr>
          </a:lstStyle>
          <a:p>
            <a:pPr lvl="0"/>
            <a:r>
              <a:rPr lang="en-US"/>
              <a:t>Title</a:t>
            </a:r>
          </a:p>
        </p:txBody>
      </p:sp>
    </p:spTree>
    <p:extLst>
      <p:ext uri="{BB962C8B-B14F-4D97-AF65-F5344CB8AC3E}">
        <p14:creationId xmlns:p14="http://schemas.microsoft.com/office/powerpoint/2010/main" val="1868147615"/>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516" y="0"/>
            <a:ext cx="12448990" cy="6994525"/>
          </a:xfrm>
          <a:prstGeom prst="rect">
            <a:avLst/>
          </a:prstGeom>
        </p:spPr>
      </p:pic>
      <p:sp>
        <p:nvSpPr>
          <p:cNvPr id="4" name="Rectangle 3"/>
          <p:cNvSpPr/>
          <p:nvPr userDrawn="1"/>
        </p:nvSpPr>
        <p:spPr bwMode="auto">
          <a:xfrm>
            <a:off x="-12517" y="0"/>
            <a:ext cx="12448990" cy="6994525"/>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926483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6864519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344" y="0"/>
            <a:ext cx="12443819" cy="6994525"/>
          </a:xfrm>
          <a:prstGeom prst="rect">
            <a:avLst/>
          </a:prstGeom>
        </p:spPr>
      </p:pic>
      <p:sp>
        <p:nvSpPr>
          <p:cNvPr id="4" name="Rectangle 3"/>
          <p:cNvSpPr/>
          <p:nvPr userDrawn="1"/>
        </p:nvSpPr>
        <p:spPr bwMode="auto">
          <a:xfrm>
            <a:off x="-12514" y="0"/>
            <a:ext cx="12448990" cy="6994525"/>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891047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6924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3" y="3040065"/>
            <a:ext cx="9143937" cy="730183"/>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1960"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3568147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38" y="2150542"/>
            <a:ext cx="6402388" cy="892840"/>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1529"/>
            <a:ext cx="4572000" cy="1710429"/>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1012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925988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80"/>
            <a:ext cx="4937760" cy="1835285"/>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5"/>
            <a:ext cx="4937760" cy="731528"/>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1"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441316" y="1702"/>
            <a:ext cx="6994123" cy="6991704"/>
          </a:xfrm>
          <a:prstGeom prst="rect">
            <a:avLst/>
          </a:prstGeom>
        </p:spPr>
      </p:pic>
    </p:spTree>
    <p:extLst>
      <p:ext uri="{BB962C8B-B14F-4D97-AF65-F5344CB8AC3E}">
        <p14:creationId xmlns:p14="http://schemas.microsoft.com/office/powerpoint/2010/main" val="204787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5"/>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44582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16124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175901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60176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319555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510471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911170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95591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01204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255390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1567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3072531"/>
            <a:ext cx="5486399" cy="849463"/>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1498370"/>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65129529"/>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82315"/>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96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2045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97249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082860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2504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666418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11" indent="0">
              <a:buNone/>
              <a:defRPr/>
            </a:lvl3pPr>
            <a:lvl4pPr marL="448021" indent="0">
              <a:buNone/>
              <a:defRPr/>
            </a:lvl4pPr>
            <a:lvl5pPr marL="6720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42927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077182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414790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902385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2453415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70804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45918336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4830076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100231"/>
            <a:ext cx="4892040" cy="794064"/>
          </a:xfrm>
        </p:spPr>
        <p:txBody>
          <a:bodyPr wrap="square" anchor="ctr">
            <a:spAutoFit/>
          </a:bodyPr>
          <a:lstStyle>
            <a:lvl1pPr>
              <a:defRPr sz="43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9330797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100231"/>
            <a:ext cx="4892040" cy="794064"/>
          </a:xfrm>
        </p:spPr>
        <p:txBody>
          <a:bodyPr wrap="square" anchor="ctr">
            <a:spAutoFit/>
          </a:bodyPr>
          <a:lstStyle>
            <a:lvl1pPr>
              <a:defRPr sz="43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8289874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4590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03127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030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473636"/>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63130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t="43378" r="43213" b="10783"/>
          <a:stretch/>
        </p:blipFill>
        <p:spPr>
          <a:xfrm>
            <a:off x="3059032" y="488"/>
            <a:ext cx="9356808" cy="6994039"/>
          </a:xfrm>
          <a:prstGeom prst="rect">
            <a:avLst/>
          </a:prstGeom>
        </p:spPr>
      </p:pic>
      <p:sp>
        <p:nvSpPr>
          <p:cNvPr id="2" name="Title 1"/>
          <p:cNvSpPr>
            <a:spLocks noGrp="1"/>
          </p:cNvSpPr>
          <p:nvPr>
            <p:ph type="title" hasCustomPrompt="1"/>
          </p:nvPr>
        </p:nvSpPr>
        <p:spPr>
          <a:xfrm>
            <a:off x="579438" y="2125664"/>
            <a:ext cx="11582401" cy="1181862"/>
          </a:xfrm>
          <a:noFill/>
        </p:spPr>
        <p:txBody>
          <a:bodyPr wrap="square"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8329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76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74486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31C8-539C-42F1-AA78-DEF20EC14487}"/>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0A44238-1A33-4EBB-8D91-A33EEAC54E90}"/>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40E7905-A65C-4CF3-87F9-9170FD1BCBB9}"/>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E6848054-2E6C-49FC-B9B3-6E3E5C140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1E54B-6B3E-4611-A945-C6311594BCB5}"/>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342434147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25485-6E2A-435A-8EC8-8CF34EA9C1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A580C-6759-40A5-B420-145D9F98A0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88DA3-1EDE-498B-9606-E21B0FACBF43}"/>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F9F6F44B-E625-4F5D-B56B-E9DF118A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F2658-0D23-4853-939F-370D52C7867B}"/>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113273675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3FD-01A3-470F-B8FE-E0F2AAF3B022}"/>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003F69CE-5C6E-4D76-95B2-79BFC396320D}"/>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BBF9E13-6DA2-44DA-9390-40B7496BF2B2}"/>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FA219CEE-28BC-48E6-9198-F0BA60AE1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FD07AE-B588-438A-8A34-8C2E9B408E2B}"/>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291443613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8F86-7300-4C91-B11E-2BFB1597E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6A57E1-C9D1-4186-8029-3E09F68410ED}"/>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FE3770-CA67-4E4D-8134-AADA944FF77F}"/>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A8C15A-78DA-45A6-AB83-513AAFC09142}"/>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6" name="Footer Placeholder 5">
            <a:extLst>
              <a:ext uri="{FF2B5EF4-FFF2-40B4-BE49-F238E27FC236}">
                <a16:creationId xmlns:a16="http://schemas.microsoft.com/office/drawing/2014/main" id="{B4D24892-DEF6-4304-AF47-259C62B89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A21996-0619-4183-A094-BE7BC2C47512}"/>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137352160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506E-B57B-4C91-AC95-A0429D2DF1D9}"/>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1C518A-B936-451C-AA52-CC0AD7386C97}"/>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402E6C0C-7E1D-4167-A36F-13593A59DAD8}"/>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6F062B-BD7F-4F38-A514-19C5E42CC345}"/>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8A358165-59CC-4548-9AAA-0DE84498112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CB2DF6-A13A-4D70-AD21-456365B8FF79}"/>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8" name="Footer Placeholder 7">
            <a:extLst>
              <a:ext uri="{FF2B5EF4-FFF2-40B4-BE49-F238E27FC236}">
                <a16:creationId xmlns:a16="http://schemas.microsoft.com/office/drawing/2014/main" id="{7552C268-A740-4C6C-A85A-B484511C50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9EFAC5-C263-4788-94C0-8E7415739134}"/>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25051434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B8448-2365-40DD-B570-4E8347253F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9E1865-221D-4A52-8E87-EB8132B62958}"/>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4" name="Footer Placeholder 3">
            <a:extLst>
              <a:ext uri="{FF2B5EF4-FFF2-40B4-BE49-F238E27FC236}">
                <a16:creationId xmlns:a16="http://schemas.microsoft.com/office/drawing/2014/main" id="{EF8C8F56-2B68-4C9A-9275-9B649D7BB3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5849DD-E6D2-47A3-8BC2-78E48EA8434E}"/>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33314184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8C03E3-D8A1-4A0F-B404-AA9C5CA4AA50}"/>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3" name="Footer Placeholder 2">
            <a:extLst>
              <a:ext uri="{FF2B5EF4-FFF2-40B4-BE49-F238E27FC236}">
                <a16:creationId xmlns:a16="http://schemas.microsoft.com/office/drawing/2014/main" id="{0764251E-DE4B-41AF-9C3B-1FC7FD3F6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6F53B0-8745-4DF8-B59C-066A04912237}"/>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34752755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381FA-CF0C-4A85-A67A-1D1449ABF66A}"/>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DEA5AB2E-0E48-4D56-96F5-9D5709041191}"/>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749E7D-B9CA-476F-9876-C918416A1BDE}"/>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EF6B9F1-F2DF-4B93-8354-D88F95E0121A}"/>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6" name="Footer Placeholder 5">
            <a:extLst>
              <a:ext uri="{FF2B5EF4-FFF2-40B4-BE49-F238E27FC236}">
                <a16:creationId xmlns:a16="http://schemas.microsoft.com/office/drawing/2014/main" id="{E9765EAD-E333-4C89-B7CD-A67D38129D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8821AF-4149-4FE8-BC4E-D21527AC26C2}"/>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22480127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4D67-1C7D-49C4-8DF4-AB89FA0610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80890DEC-1D0B-44A7-8816-538E840BC3B1}"/>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33A1530C-4997-4E05-9C07-60E70F2B88A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CB08625-AFAA-439C-80B3-856016E0D541}"/>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6" name="Footer Placeholder 5">
            <a:extLst>
              <a:ext uri="{FF2B5EF4-FFF2-40B4-BE49-F238E27FC236}">
                <a16:creationId xmlns:a16="http://schemas.microsoft.com/office/drawing/2014/main" id="{3744E482-25DE-4E10-BA10-7BABA12F1D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0C8C50-80E2-46A4-8395-CAE0F685B43D}"/>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357857816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3A162-AFF3-477B-BE98-B56C75C3F3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196912-6DDE-4B21-A9F0-81E74D72D4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6146E-6D08-424C-97F1-8CD91AE6FFBF}"/>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E1F082AF-14DF-461E-9174-8B695DD24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7F02C-3E1E-4F8C-B234-A865D9711CDC}"/>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946083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795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846AEF-56FB-40F5-AAE9-8A16EE0917AC}"/>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836E56-FA62-4F75-8C6A-4DF5AC6A6694}"/>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001CE9-D178-468D-A2EF-B4273FD557E3}"/>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C6D1A5F2-A7A5-465D-87B9-DBD5FC5370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AC4F3-E7D3-424A-900E-F84004B150EF}"/>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110128097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23934" y="605180"/>
            <a:ext cx="11588608" cy="778801"/>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23934" y="1567223"/>
            <a:ext cx="11588608" cy="4645882"/>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523130" y="6341398"/>
            <a:ext cx="746270" cy="53524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68370400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763F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32738" y="2172839"/>
            <a:ext cx="10571004" cy="1499289"/>
          </a:xfrm>
        </p:spPr>
        <p:txBody>
          <a:bodyPr/>
          <a:lstStyle>
            <a:lvl1pPr>
              <a:defRPr b="0">
                <a:solidFill>
                  <a:schemeClr val="bg1"/>
                </a:solidFill>
                <a:latin typeface="Segoe UI Semibold" panose="020B07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65472" y="3963564"/>
            <a:ext cx="8705534" cy="1787490"/>
          </a:xfrm>
        </p:spPr>
        <p:txBody>
          <a:bodyPr/>
          <a:lstStyle>
            <a:lvl1pPr marL="0" indent="0" algn="ctr">
              <a:buNone/>
              <a:defRPr>
                <a:solidFill>
                  <a:schemeClr val="accent1">
                    <a:lumMod val="20000"/>
                    <a:lumOff val="80000"/>
                  </a:schemeClr>
                </a:solidFill>
                <a:latin typeface="Segoe UI Light" panose="020B0502040204020203" pitchFamily="34" charset="0"/>
              </a:defRPr>
            </a:lvl1pPr>
            <a:lvl2pPr marL="568324" indent="0" algn="ctr">
              <a:buNone/>
              <a:defRPr>
                <a:solidFill>
                  <a:schemeClr val="tx1">
                    <a:tint val="75000"/>
                  </a:schemeClr>
                </a:solidFill>
              </a:defRPr>
            </a:lvl2pPr>
            <a:lvl3pPr marL="1136649" indent="0" algn="ctr">
              <a:buNone/>
              <a:defRPr>
                <a:solidFill>
                  <a:schemeClr val="tx1">
                    <a:tint val="75000"/>
                  </a:schemeClr>
                </a:solidFill>
              </a:defRPr>
            </a:lvl3pPr>
            <a:lvl4pPr marL="1704973" indent="0" algn="ctr">
              <a:buNone/>
              <a:defRPr>
                <a:solidFill>
                  <a:schemeClr val="tx1">
                    <a:tint val="75000"/>
                  </a:schemeClr>
                </a:solidFill>
              </a:defRPr>
            </a:lvl4pPr>
            <a:lvl5pPr marL="2273297" indent="0" algn="ctr">
              <a:buNone/>
              <a:defRPr>
                <a:solidFill>
                  <a:schemeClr val="tx1">
                    <a:tint val="75000"/>
                  </a:schemeClr>
                </a:solidFill>
              </a:defRPr>
            </a:lvl5pPr>
            <a:lvl6pPr marL="2841622" indent="0" algn="ctr">
              <a:buNone/>
              <a:defRPr>
                <a:solidFill>
                  <a:schemeClr val="tx1">
                    <a:tint val="75000"/>
                  </a:schemeClr>
                </a:solidFill>
              </a:defRPr>
            </a:lvl6pPr>
            <a:lvl7pPr marL="3409946" indent="0" algn="ctr">
              <a:buNone/>
              <a:defRPr>
                <a:solidFill>
                  <a:schemeClr val="tx1">
                    <a:tint val="75000"/>
                  </a:schemeClr>
                </a:solidFill>
              </a:defRPr>
            </a:lvl7pPr>
            <a:lvl8pPr marL="3978271" indent="0" algn="ctr">
              <a:buNone/>
              <a:defRPr>
                <a:solidFill>
                  <a:schemeClr val="tx1">
                    <a:tint val="75000"/>
                  </a:schemeClr>
                </a:solidFill>
              </a:defRPr>
            </a:lvl8pPr>
            <a:lvl9pPr marL="4546595"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3664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129546473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854886"/>
          </a:xfrm>
        </p:spPr>
        <p:txBody>
          <a:bodyPr/>
          <a:lstStyle>
            <a:lvl1pPr>
              <a:defRPr>
                <a:solidFill>
                  <a:srgbClr val="3763FF"/>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621825" y="1010320"/>
            <a:ext cx="11192829" cy="5828771"/>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Light" panose="020B0502040204020203" pitchFamily="34" charset="0"/>
              </a:defRPr>
            </a:lvl1p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Segoe UI Light" panose="020B0502040204020203" pitchFamily="34" charset="0"/>
              </a:defRPr>
            </a:lvl1pPr>
          </a:lstStyle>
          <a:p>
            <a:pPr defTabSz="113664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Segoe UI Light" panose="020B0502040204020203" pitchFamily="34" charset="0"/>
              </a:defRPr>
            </a:lvl1p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83840137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7" y="4494633"/>
            <a:ext cx="10571004" cy="1389190"/>
          </a:xfrm>
        </p:spPr>
        <p:txBody>
          <a:bodyPr anchor="t"/>
          <a:lstStyle>
            <a:lvl1pPr algn="l">
              <a:defRPr sz="4998" b="1" cap="all"/>
            </a:lvl1pPr>
          </a:lstStyle>
          <a:p>
            <a:r>
              <a:rPr lang="en-US"/>
              <a:t>Click to edit Master title style</a:t>
            </a:r>
          </a:p>
        </p:txBody>
      </p:sp>
      <p:sp>
        <p:nvSpPr>
          <p:cNvPr id="3" name="Text Placeholder 2"/>
          <p:cNvSpPr>
            <a:spLocks noGrp="1"/>
          </p:cNvSpPr>
          <p:nvPr>
            <p:ph type="body" idx="1"/>
          </p:nvPr>
        </p:nvSpPr>
        <p:spPr>
          <a:xfrm>
            <a:off x="982397" y="2964581"/>
            <a:ext cx="10571004" cy="1530052"/>
          </a:xfrm>
        </p:spPr>
        <p:txBody>
          <a:bodyPr anchor="b"/>
          <a:lstStyle>
            <a:lvl1pPr marL="0" indent="0">
              <a:buNone/>
              <a:defRPr sz="2448">
                <a:solidFill>
                  <a:schemeClr val="tx1">
                    <a:tint val="75000"/>
                  </a:schemeClr>
                </a:solidFill>
              </a:defRPr>
            </a:lvl1pPr>
            <a:lvl2pPr marL="568324" indent="0">
              <a:buNone/>
              <a:defRPr sz="2244">
                <a:solidFill>
                  <a:schemeClr val="tx1">
                    <a:tint val="75000"/>
                  </a:schemeClr>
                </a:solidFill>
              </a:defRPr>
            </a:lvl2pPr>
            <a:lvl3pPr marL="1136649" indent="0">
              <a:buNone/>
              <a:defRPr sz="2040">
                <a:solidFill>
                  <a:schemeClr val="tx1">
                    <a:tint val="75000"/>
                  </a:schemeClr>
                </a:solidFill>
              </a:defRPr>
            </a:lvl3pPr>
            <a:lvl4pPr marL="1704973" indent="0">
              <a:buNone/>
              <a:defRPr sz="1734">
                <a:solidFill>
                  <a:schemeClr val="tx1">
                    <a:tint val="75000"/>
                  </a:schemeClr>
                </a:solidFill>
              </a:defRPr>
            </a:lvl4pPr>
            <a:lvl5pPr marL="2273297" indent="0">
              <a:buNone/>
              <a:defRPr sz="1734">
                <a:solidFill>
                  <a:schemeClr val="tx1">
                    <a:tint val="75000"/>
                  </a:schemeClr>
                </a:solidFill>
              </a:defRPr>
            </a:lvl5pPr>
            <a:lvl6pPr marL="2841622" indent="0">
              <a:buNone/>
              <a:defRPr sz="1734">
                <a:solidFill>
                  <a:schemeClr val="tx1">
                    <a:tint val="75000"/>
                  </a:schemeClr>
                </a:solidFill>
              </a:defRPr>
            </a:lvl6pPr>
            <a:lvl7pPr marL="3409946" indent="0">
              <a:buNone/>
              <a:defRPr sz="1734">
                <a:solidFill>
                  <a:schemeClr val="tx1">
                    <a:tint val="75000"/>
                  </a:schemeClr>
                </a:solidFill>
              </a:defRPr>
            </a:lvl7pPr>
            <a:lvl8pPr marL="3978271" indent="0">
              <a:buNone/>
              <a:defRPr sz="1734">
                <a:solidFill>
                  <a:schemeClr val="tx1">
                    <a:tint val="75000"/>
                  </a:schemeClr>
                </a:solidFill>
              </a:defRPr>
            </a:lvl8pPr>
            <a:lvl9pPr marL="4546595" indent="0">
              <a:buNone/>
              <a:defRPr sz="173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3664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185477092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76129" y="1134991"/>
            <a:ext cx="5986612" cy="5160082"/>
          </a:xfrm>
        </p:spPr>
        <p:txBody>
          <a:bodyPr/>
          <a:lstStyle>
            <a:lvl1pPr>
              <a:defRPr sz="3468"/>
            </a:lvl1pPr>
            <a:lvl2pPr>
              <a:defRPr sz="2958"/>
            </a:lvl2pPr>
            <a:lvl3pPr>
              <a:defRPr sz="2448"/>
            </a:lvl3pPr>
            <a:lvl4pPr>
              <a:defRPr sz="2244"/>
            </a:lvl4pPr>
            <a:lvl5pPr>
              <a:defRPr sz="2244"/>
            </a:lvl5pPr>
            <a:lvl6pPr>
              <a:defRPr sz="2244"/>
            </a:lvl6pPr>
            <a:lvl7pPr>
              <a:defRPr sz="2244"/>
            </a:lvl7pPr>
            <a:lvl8pPr>
              <a:defRPr sz="2244"/>
            </a:lvl8pPr>
            <a:lvl9pPr>
              <a:defRPr sz="22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2"/>
          </p:nvPr>
        </p:nvSpPr>
        <p:spPr>
          <a:xfrm>
            <a:off x="6218237" y="1134991"/>
            <a:ext cx="6192511" cy="5207035"/>
          </a:xfrm>
        </p:spPr>
        <p:txBody>
          <a:bodyPr/>
          <a:lstStyle>
            <a:lvl1pPr>
              <a:defRPr sz="3468"/>
            </a:lvl1pPr>
            <a:lvl2pPr>
              <a:defRPr sz="2958"/>
            </a:lvl2pPr>
            <a:lvl3pPr>
              <a:defRPr sz="2448"/>
            </a:lvl3pPr>
            <a:lvl4pPr>
              <a:defRPr sz="2244"/>
            </a:lvl4pPr>
            <a:lvl5pPr>
              <a:defRPr sz="2244"/>
            </a:lvl5pPr>
            <a:lvl6pPr>
              <a:defRPr sz="2244"/>
            </a:lvl6pPr>
            <a:lvl7pPr>
              <a:defRPr sz="2244"/>
            </a:lvl7pPr>
            <a:lvl8pPr>
              <a:defRPr sz="2244"/>
            </a:lvl8pPr>
            <a:lvl9pPr>
              <a:defRPr sz="22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4"/>
          <p:cNvSpPr>
            <a:spLocks noGrp="1"/>
          </p:cNvSpPr>
          <p:nvPr>
            <p:ph type="dt" sz="half" idx="10"/>
          </p:nvPr>
        </p:nvSpPr>
        <p:spPr>
          <a:xfrm>
            <a:off x="621824" y="6482891"/>
            <a:ext cx="2901844" cy="372394"/>
          </a:xfrm>
        </p:spPr>
        <p:txBody>
          <a:body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11" name="Footer Placeholder 5"/>
          <p:cNvSpPr>
            <a:spLocks noGrp="1"/>
          </p:cNvSpPr>
          <p:nvPr>
            <p:ph type="ftr" sz="quarter" idx="11"/>
          </p:nvPr>
        </p:nvSpPr>
        <p:spPr>
          <a:xfrm>
            <a:off x="4249131" y="6482891"/>
            <a:ext cx="3938217" cy="372394"/>
          </a:xfrm>
        </p:spPr>
        <p:txBody>
          <a:bodyPr/>
          <a:lstStyle/>
          <a:p>
            <a:pPr defTabSz="1136649"/>
            <a:endParaRPr lang="en-US">
              <a:solidFill>
                <a:prstClr val="black">
                  <a:tint val="75000"/>
                </a:prstClr>
              </a:solidFill>
            </a:endParaRPr>
          </a:p>
        </p:txBody>
      </p:sp>
      <p:sp>
        <p:nvSpPr>
          <p:cNvPr id="12" name="Slide Number Placeholder 6"/>
          <p:cNvSpPr>
            <a:spLocks noGrp="1"/>
          </p:cNvSpPr>
          <p:nvPr>
            <p:ph type="sldNum" sz="quarter" idx="12"/>
          </p:nvPr>
        </p:nvSpPr>
        <p:spPr>
          <a:xfrm>
            <a:off x="8912809" y="6482891"/>
            <a:ext cx="2901844" cy="372394"/>
          </a:xfrm>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
        <p:nvSpPr>
          <p:cNvPr id="13" name="Title 1"/>
          <p:cNvSpPr>
            <a:spLocks noGrp="1"/>
          </p:cNvSpPr>
          <p:nvPr>
            <p:ph type="title"/>
          </p:nvPr>
        </p:nvSpPr>
        <p:spPr>
          <a:xfrm>
            <a:off x="1" y="0"/>
            <a:ext cx="12436475" cy="854886"/>
          </a:xfrm>
        </p:spPr>
        <p:txBody>
          <a:bodyPr/>
          <a:lstStyle>
            <a:lvl1pPr>
              <a:defRPr>
                <a:solidFill>
                  <a:srgbClr val="3763FF"/>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24265018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21824" y="1565674"/>
            <a:ext cx="5494936" cy="652498"/>
          </a:xfrm>
        </p:spPr>
        <p:txBody>
          <a:bodyPr anchor="b"/>
          <a:lstStyle>
            <a:lvl1pPr marL="0" indent="0">
              <a:buNone/>
              <a:defRPr sz="2958" b="1"/>
            </a:lvl1pPr>
            <a:lvl2pPr marL="568324" indent="0">
              <a:buNone/>
              <a:defRPr sz="2448" b="1"/>
            </a:lvl2pPr>
            <a:lvl3pPr marL="1136649" indent="0">
              <a:buNone/>
              <a:defRPr sz="2244" b="1"/>
            </a:lvl3pPr>
            <a:lvl4pPr marL="1704973" indent="0">
              <a:buNone/>
              <a:defRPr sz="2040" b="1"/>
            </a:lvl4pPr>
            <a:lvl5pPr marL="2273297" indent="0">
              <a:buNone/>
              <a:defRPr sz="2040" b="1"/>
            </a:lvl5pPr>
            <a:lvl6pPr marL="2841622" indent="0">
              <a:buNone/>
              <a:defRPr sz="2040" b="1"/>
            </a:lvl6pPr>
            <a:lvl7pPr marL="3409946" indent="0">
              <a:buNone/>
              <a:defRPr sz="2040" b="1"/>
            </a:lvl7pPr>
            <a:lvl8pPr marL="3978271" indent="0">
              <a:buNone/>
              <a:defRPr sz="2040" b="1"/>
            </a:lvl8pPr>
            <a:lvl9pPr marL="4546595" indent="0">
              <a:buNone/>
              <a:defRPr sz="2040" b="1"/>
            </a:lvl9pPr>
          </a:lstStyle>
          <a:p>
            <a:pPr lvl="0"/>
            <a:r>
              <a:rPr lang="en-US"/>
              <a:t>Click to edit Master text styles</a:t>
            </a:r>
          </a:p>
        </p:txBody>
      </p:sp>
      <p:sp>
        <p:nvSpPr>
          <p:cNvPr id="4" name="Content Placeholder 3"/>
          <p:cNvSpPr>
            <a:spLocks noGrp="1"/>
          </p:cNvSpPr>
          <p:nvPr>
            <p:ph sz="half" idx="2"/>
          </p:nvPr>
        </p:nvSpPr>
        <p:spPr>
          <a:xfrm>
            <a:off x="621824" y="2218172"/>
            <a:ext cx="5494936" cy="4029948"/>
          </a:xfrm>
        </p:spPr>
        <p:txBody>
          <a:bodyPr/>
          <a:lstStyle>
            <a:lvl1pPr>
              <a:defRPr sz="2958"/>
            </a:lvl1pPr>
            <a:lvl2pPr>
              <a:defRPr sz="2448"/>
            </a:lvl2pPr>
            <a:lvl3pPr>
              <a:defRPr sz="2244"/>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7558" y="1565674"/>
            <a:ext cx="5497094" cy="652498"/>
          </a:xfrm>
        </p:spPr>
        <p:txBody>
          <a:bodyPr anchor="b"/>
          <a:lstStyle>
            <a:lvl1pPr marL="0" indent="0">
              <a:buNone/>
              <a:defRPr sz="2958" b="1"/>
            </a:lvl1pPr>
            <a:lvl2pPr marL="568324" indent="0">
              <a:buNone/>
              <a:defRPr sz="2448" b="1"/>
            </a:lvl2pPr>
            <a:lvl3pPr marL="1136649" indent="0">
              <a:buNone/>
              <a:defRPr sz="2244" b="1"/>
            </a:lvl3pPr>
            <a:lvl4pPr marL="1704973" indent="0">
              <a:buNone/>
              <a:defRPr sz="2040" b="1"/>
            </a:lvl4pPr>
            <a:lvl5pPr marL="2273297" indent="0">
              <a:buNone/>
              <a:defRPr sz="2040" b="1"/>
            </a:lvl5pPr>
            <a:lvl6pPr marL="2841622" indent="0">
              <a:buNone/>
              <a:defRPr sz="2040" b="1"/>
            </a:lvl6pPr>
            <a:lvl7pPr marL="3409946" indent="0">
              <a:buNone/>
              <a:defRPr sz="2040" b="1"/>
            </a:lvl7pPr>
            <a:lvl8pPr marL="3978271" indent="0">
              <a:buNone/>
              <a:defRPr sz="2040" b="1"/>
            </a:lvl8pPr>
            <a:lvl9pPr marL="4546595" indent="0">
              <a:buNone/>
              <a:defRPr sz="2040" b="1"/>
            </a:lvl9pPr>
          </a:lstStyle>
          <a:p>
            <a:pPr lvl="0"/>
            <a:r>
              <a:rPr lang="en-US"/>
              <a:t>Click to edit Master text styles</a:t>
            </a:r>
          </a:p>
        </p:txBody>
      </p:sp>
      <p:sp>
        <p:nvSpPr>
          <p:cNvPr id="6" name="Content Placeholder 5"/>
          <p:cNvSpPr>
            <a:spLocks noGrp="1"/>
          </p:cNvSpPr>
          <p:nvPr>
            <p:ph sz="quarter" idx="4"/>
          </p:nvPr>
        </p:nvSpPr>
        <p:spPr>
          <a:xfrm>
            <a:off x="6317558" y="2218172"/>
            <a:ext cx="5497094" cy="4029948"/>
          </a:xfrm>
        </p:spPr>
        <p:txBody>
          <a:bodyPr/>
          <a:lstStyle>
            <a:lvl1pPr>
              <a:defRPr sz="2958"/>
            </a:lvl1pPr>
            <a:lvl2pPr>
              <a:defRPr sz="2448"/>
            </a:lvl2pPr>
            <a:lvl3pPr>
              <a:defRPr sz="2244"/>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1136649"/>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31039477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1136649"/>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0260680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1136649"/>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55730345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6" y="278486"/>
            <a:ext cx="4091515" cy="1185183"/>
          </a:xfrm>
        </p:spPr>
        <p:txBody>
          <a:bodyPr anchor="b"/>
          <a:lstStyle>
            <a:lvl1pPr algn="l">
              <a:defRPr sz="2448" b="1"/>
            </a:lvl1pPr>
          </a:lstStyle>
          <a:p>
            <a:r>
              <a:rPr lang="en-US"/>
              <a:t>Click to edit Master title style</a:t>
            </a:r>
          </a:p>
        </p:txBody>
      </p:sp>
      <p:sp>
        <p:nvSpPr>
          <p:cNvPr id="3" name="Content Placeholder 2"/>
          <p:cNvSpPr>
            <a:spLocks noGrp="1"/>
          </p:cNvSpPr>
          <p:nvPr>
            <p:ph idx="1"/>
          </p:nvPr>
        </p:nvSpPr>
        <p:spPr>
          <a:xfrm>
            <a:off x="4862317" y="278488"/>
            <a:ext cx="6952335" cy="5969633"/>
          </a:xfrm>
        </p:spPr>
        <p:txBody>
          <a:bodyPr/>
          <a:lstStyle>
            <a:lvl1pPr>
              <a:defRPr sz="3978"/>
            </a:lvl1pPr>
            <a:lvl2pPr>
              <a:defRPr sz="3468"/>
            </a:lvl2pPr>
            <a:lvl3pPr>
              <a:defRPr sz="2958"/>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6" y="1463672"/>
            <a:ext cx="4091515" cy="4784450"/>
          </a:xfrm>
        </p:spPr>
        <p:txBody>
          <a:bodyPr/>
          <a:lstStyle>
            <a:lvl1pPr marL="0" indent="0">
              <a:buNone/>
              <a:defRPr sz="1734"/>
            </a:lvl1pPr>
            <a:lvl2pPr marL="568324" indent="0">
              <a:buNone/>
              <a:defRPr sz="1530"/>
            </a:lvl2pPr>
            <a:lvl3pPr marL="1136649" indent="0">
              <a:buNone/>
              <a:defRPr sz="1224"/>
            </a:lvl3pPr>
            <a:lvl4pPr marL="1704973" indent="0">
              <a:buNone/>
              <a:defRPr sz="1122"/>
            </a:lvl4pPr>
            <a:lvl5pPr marL="2273297" indent="0">
              <a:buNone/>
              <a:defRPr sz="1122"/>
            </a:lvl5pPr>
            <a:lvl6pPr marL="2841622" indent="0">
              <a:buNone/>
              <a:defRPr sz="1122"/>
            </a:lvl6pPr>
            <a:lvl7pPr marL="3409946" indent="0">
              <a:buNone/>
              <a:defRPr sz="1122"/>
            </a:lvl7pPr>
            <a:lvl8pPr marL="3978271" indent="0">
              <a:buNone/>
              <a:defRPr sz="1122"/>
            </a:lvl8pPr>
            <a:lvl9pPr marL="4546595" indent="0">
              <a:buNone/>
              <a:defRPr sz="1122"/>
            </a:lvl9pPr>
          </a:lstStyle>
          <a:p>
            <a:pPr lvl="0"/>
            <a:r>
              <a:rPr lang="en-US"/>
              <a:t>Click to edit Master text styles</a:t>
            </a:r>
          </a:p>
        </p:txBody>
      </p:sp>
      <p:sp>
        <p:nvSpPr>
          <p:cNvPr id="5" name="Date Placeholder 4"/>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136649"/>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661918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2210447"/>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8" y="4896169"/>
            <a:ext cx="7461885" cy="578020"/>
          </a:xfrm>
        </p:spPr>
        <p:txBody>
          <a:bodyPr anchor="b"/>
          <a:lstStyle>
            <a:lvl1pPr algn="l">
              <a:defRPr sz="2448" b="1"/>
            </a:lvl1pPr>
          </a:lstStyle>
          <a:p>
            <a:r>
              <a:rPr lang="en-US"/>
              <a:t>Click to edit Master title style</a:t>
            </a:r>
          </a:p>
        </p:txBody>
      </p:sp>
      <p:sp>
        <p:nvSpPr>
          <p:cNvPr id="3" name="Picture Placeholder 2"/>
          <p:cNvSpPr>
            <a:spLocks noGrp="1"/>
          </p:cNvSpPr>
          <p:nvPr>
            <p:ph type="pic" idx="1"/>
          </p:nvPr>
        </p:nvSpPr>
        <p:spPr>
          <a:xfrm>
            <a:off x="2437638" y="624974"/>
            <a:ext cx="7461885" cy="4196715"/>
          </a:xfrm>
        </p:spPr>
        <p:txBody>
          <a:bodyPr/>
          <a:lstStyle>
            <a:lvl1pPr marL="0" indent="0">
              <a:buNone/>
              <a:defRPr sz="3978"/>
            </a:lvl1pPr>
            <a:lvl2pPr marL="568324" indent="0">
              <a:buNone/>
              <a:defRPr sz="3468"/>
            </a:lvl2pPr>
            <a:lvl3pPr marL="1136649" indent="0">
              <a:buNone/>
              <a:defRPr sz="2958"/>
            </a:lvl3pPr>
            <a:lvl4pPr marL="1704973" indent="0">
              <a:buNone/>
              <a:defRPr sz="2448"/>
            </a:lvl4pPr>
            <a:lvl5pPr marL="2273297" indent="0">
              <a:buNone/>
              <a:defRPr sz="2448"/>
            </a:lvl5pPr>
            <a:lvl6pPr marL="2841622" indent="0">
              <a:buNone/>
              <a:defRPr sz="2448"/>
            </a:lvl6pPr>
            <a:lvl7pPr marL="3409946" indent="0">
              <a:buNone/>
              <a:defRPr sz="2448"/>
            </a:lvl7pPr>
            <a:lvl8pPr marL="3978271" indent="0">
              <a:buNone/>
              <a:defRPr sz="2448"/>
            </a:lvl8pPr>
            <a:lvl9pPr marL="4546595" indent="0">
              <a:buNone/>
              <a:defRPr sz="2448"/>
            </a:lvl9pPr>
          </a:lstStyle>
          <a:p>
            <a:r>
              <a:rPr lang="en-US"/>
              <a:t>Click icon to add picture</a:t>
            </a:r>
          </a:p>
        </p:txBody>
      </p:sp>
      <p:sp>
        <p:nvSpPr>
          <p:cNvPr id="4" name="Text Placeholder 3"/>
          <p:cNvSpPr>
            <a:spLocks noGrp="1"/>
          </p:cNvSpPr>
          <p:nvPr>
            <p:ph type="body" sz="half" idx="2"/>
          </p:nvPr>
        </p:nvSpPr>
        <p:spPr>
          <a:xfrm>
            <a:off x="2437638" y="5474189"/>
            <a:ext cx="7461885" cy="820885"/>
          </a:xfrm>
        </p:spPr>
        <p:txBody>
          <a:bodyPr/>
          <a:lstStyle>
            <a:lvl1pPr marL="0" indent="0">
              <a:buNone/>
              <a:defRPr sz="1734"/>
            </a:lvl1pPr>
            <a:lvl2pPr marL="568324" indent="0">
              <a:buNone/>
              <a:defRPr sz="1530"/>
            </a:lvl2pPr>
            <a:lvl3pPr marL="1136649" indent="0">
              <a:buNone/>
              <a:defRPr sz="1224"/>
            </a:lvl3pPr>
            <a:lvl4pPr marL="1704973" indent="0">
              <a:buNone/>
              <a:defRPr sz="1122"/>
            </a:lvl4pPr>
            <a:lvl5pPr marL="2273297" indent="0">
              <a:buNone/>
              <a:defRPr sz="1122"/>
            </a:lvl5pPr>
            <a:lvl6pPr marL="2841622" indent="0">
              <a:buNone/>
              <a:defRPr sz="1122"/>
            </a:lvl6pPr>
            <a:lvl7pPr marL="3409946" indent="0">
              <a:buNone/>
              <a:defRPr sz="1122"/>
            </a:lvl7pPr>
            <a:lvl8pPr marL="3978271" indent="0">
              <a:buNone/>
              <a:defRPr sz="1122"/>
            </a:lvl8pPr>
            <a:lvl9pPr marL="4546595" indent="0">
              <a:buNone/>
              <a:defRPr sz="1122"/>
            </a:lvl9pPr>
          </a:lstStyle>
          <a:p>
            <a:pPr lvl="0"/>
            <a:r>
              <a:rPr lang="en-US"/>
              <a:t>Click to edit Master text styles</a:t>
            </a:r>
          </a:p>
        </p:txBody>
      </p:sp>
      <p:sp>
        <p:nvSpPr>
          <p:cNvPr id="5" name="Date Placeholder 4"/>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136649"/>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311372719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3664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79658469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80108"/>
            <a:ext cx="2798207" cy="596801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1824" y="280108"/>
            <a:ext cx="8187346" cy="59680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3664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280804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1019411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40174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562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38031215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512742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63402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5415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48118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79196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0704229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5183694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767158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830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7450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291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70051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155804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46534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2851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51"/>
            <a:ext cx="11965766" cy="2025170"/>
          </a:xfrm>
        </p:spPr>
        <p:txBody>
          <a:bodyPr wrap="square">
            <a:spAutoFit/>
          </a:bodyPr>
          <a:lstStyle>
            <a:lvl1pPr>
              <a:buClr>
                <a:schemeClr val="bg1"/>
              </a:buClr>
              <a:defRPr sz="3598">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p:nvSpPr>
        <p:spPr>
          <a:xfrm>
            <a:off x="183198" y="6740611"/>
            <a:ext cx="2408237" cy="258839"/>
          </a:xfrm>
          <a:prstGeom prst="rect">
            <a:avLst/>
          </a:prstGeom>
        </p:spPr>
        <p:txBody>
          <a:bodyPr wrap="square">
            <a:spAutoFit/>
          </a:bodyPr>
          <a:lstStyle/>
          <a:p>
            <a:r>
              <a:rPr lang="en-US" sz="1048"/>
              <a:t>Microsoft Confidential</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2496311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idx="1"/>
          </p:nvPr>
        </p:nvSpPr>
        <p:spPr>
          <a:xfrm>
            <a:off x="855008" y="1861970"/>
            <a:ext cx="10726460" cy="38350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lvl1pPr>
              <a:defRPr>
                <a:solidFill>
                  <a:srgbClr val="000000"/>
                </a:solidFill>
              </a:defRPr>
            </a:lvl1pPr>
          </a:lstStyle>
          <a:p>
            <a:r>
              <a:rPr lang="en-US"/>
              <a:t>Click to edit Master title style</a:t>
            </a:r>
          </a:p>
        </p:txBody>
      </p:sp>
      <p:sp>
        <p:nvSpPr>
          <p:cNvPr id="2" name="Rectangle 1"/>
          <p:cNvSpPr/>
          <p:nvPr userDrawn="1"/>
        </p:nvSpPr>
        <p:spPr>
          <a:xfrm>
            <a:off x="0" y="6075057"/>
            <a:ext cx="12436475" cy="972008"/>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554597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p>
        </p:txBody>
      </p:sp>
      <p:sp>
        <p:nvSpPr>
          <p:cNvPr id="3" name="Text Placeholder 2"/>
          <p:cNvSpPr>
            <a:spLocks noGrp="1"/>
          </p:cNvSpPr>
          <p:nvPr>
            <p:ph type="body" idx="1"/>
          </p:nvPr>
        </p:nvSpPr>
        <p:spPr>
          <a:xfrm>
            <a:off x="848530" y="4680829"/>
            <a:ext cx="10726460" cy="527358"/>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932418">
              <a:defRPr/>
            </a:pPr>
            <a:fld id="{EBFE6F61-6E90-4C84-9B97-C88AF39E6C3C}" type="datetimeFigureOut">
              <a:rPr lang="en-US" smtClean="0">
                <a:solidFill>
                  <a:prstClr val="black">
                    <a:tint val="75000"/>
                  </a:prstClr>
                </a:solidFill>
              </a:rPr>
              <a:pPr defTabSz="932418">
                <a:defRPr/>
              </a:pPr>
              <a:t>11/15/2017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418">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418">
              <a:defRPr/>
            </a:pPr>
            <a:fld id="{4507B972-2413-4624-995D-FBE39F14A504}" type="slidenum">
              <a:rPr lang="en-US" smtClean="0">
                <a:solidFill>
                  <a:prstClr val="black">
                    <a:tint val="75000"/>
                  </a:prstClr>
                </a:solidFill>
              </a:rPr>
              <a:pPr defTabSz="932418">
                <a:defRPr/>
              </a:pPr>
              <a:t>‹#›</a:t>
            </a:fld>
            <a:endParaRPr lang="en-US">
              <a:solidFill>
                <a:prstClr val="black">
                  <a:tint val="75000"/>
                </a:prstClr>
              </a:solidFill>
            </a:endParaRPr>
          </a:p>
        </p:txBody>
      </p:sp>
    </p:spTree>
    <p:extLst>
      <p:ext uri="{BB962C8B-B14F-4D97-AF65-F5344CB8AC3E}">
        <p14:creationId xmlns:p14="http://schemas.microsoft.com/office/powerpoint/2010/main" val="35840422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A871EFC-4DBC-4ABD-A9BD-0B9D689BB97A}" type="datetimeFigureOut">
              <a:rPr lang="de-DE" smtClean="0"/>
              <a:t>15.11.2017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41AD287-D873-464A-B0E4-B46C4F31F4A3}" type="slidenum">
              <a:rPr lang="de-DE" smtClean="0"/>
              <a:t>‹#›</a:t>
            </a:fld>
            <a:endParaRPr lang="de-DE"/>
          </a:p>
        </p:txBody>
      </p:sp>
    </p:spTree>
    <p:extLst>
      <p:ext uri="{BB962C8B-B14F-4D97-AF65-F5344CB8AC3E}">
        <p14:creationId xmlns:p14="http://schemas.microsoft.com/office/powerpoint/2010/main" val="21615749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3" y="3040065"/>
            <a:ext cx="9143937" cy="730183"/>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1960"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180920170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591605065"/>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860835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8098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73506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3642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60054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7406847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57968399"/>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348163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5582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0996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83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54780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7488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0237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1388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11" indent="0">
              <a:buNone/>
              <a:defRPr/>
            </a:lvl3pPr>
            <a:lvl4pPr marL="448021" indent="0">
              <a:buNone/>
              <a:defRPr/>
            </a:lvl4pPr>
            <a:lvl5pPr marL="6720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1378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7615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5571636"/>
          </a:xfrm>
          <a:prstGeom prst="rect">
            <a:avLst/>
          </a:prstGeom>
        </p:spPr>
      </p:pic>
      <p:sp>
        <p:nvSpPr>
          <p:cNvPr id="8" name="Rectangle 7"/>
          <p:cNvSpPr/>
          <p:nvPr userDrawn="1"/>
        </p:nvSpPr>
        <p:spPr bwMode="auto">
          <a:xfrm>
            <a:off x="1681" y="4960287"/>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90" y="5357957"/>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9"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7"/>
            <a:ext cx="4684259" cy="2034239"/>
          </a:xfrm>
          <a:prstGeom prst="rect">
            <a:avLst/>
          </a:prstGeom>
        </p:spPr>
      </p:pic>
    </p:spTree>
    <p:extLst>
      <p:ext uri="{BB962C8B-B14F-4D97-AF65-F5344CB8AC3E}">
        <p14:creationId xmlns:p14="http://schemas.microsoft.com/office/powerpoint/2010/main" val="236132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4"/>
            <a:ext cx="2743200" cy="461665"/>
          </a:xfrm>
        </p:spPr>
        <p:txBody>
          <a:bodyPr/>
          <a:lstStyle>
            <a:lvl1pPr marL="0" marR="0" indent="0" algn="r"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82738" y="6041342"/>
            <a:ext cx="1659463" cy="672108"/>
          </a:xfrm>
          <a:prstGeom prst="rect">
            <a:avLst/>
          </a:prstGeom>
        </p:spPr>
        <p:txBody>
          <a:bodyPr wrap="none" lIns="182854" tIns="146283" rIns="182854" bIns="146283">
            <a:spAutoFit/>
          </a:bodyPr>
          <a:lstStyle/>
          <a:p>
            <a:r>
              <a:rPr lang="en-US" sz="2400">
                <a:gradFill>
                  <a:gsLst>
                    <a:gs pos="2597">
                      <a:schemeClr val="tx1"/>
                    </a:gs>
                    <a:gs pos="18182">
                      <a:schemeClr val="tx1"/>
                    </a:gs>
                  </a:gsLst>
                  <a:lin ang="5400000" scaled="1"/>
                </a:gradFill>
              </a:rPr>
              <a:t>#</a:t>
            </a:r>
            <a:r>
              <a:rPr lang="en-US" sz="2400" err="1">
                <a:gradFill>
                  <a:gsLst>
                    <a:gs pos="2597">
                      <a:schemeClr val="tx1"/>
                    </a:gs>
                    <a:gs pos="18182">
                      <a:schemeClr val="tx1"/>
                    </a:gs>
                  </a:gsLst>
                  <a:lin ang="5400000" scaled="1"/>
                </a:gradFill>
              </a:rPr>
              <a:t>MSBuild</a:t>
            </a:r>
            <a:endParaRPr lang="en-US" sz="240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852040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2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18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2485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3212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66499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2747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148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071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689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30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30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17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12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584967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1162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DE5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1"/>
            <a:ext cx="12436475" cy="683264"/>
          </a:xfrm>
        </p:spPr>
        <p:txBody>
          <a:bodyPr/>
          <a:lstStyle/>
          <a:p>
            <a:endParaRPr lang="en-US"/>
          </a:p>
        </p:txBody>
      </p:sp>
    </p:spTree>
    <p:extLst>
      <p:ext uri="{BB962C8B-B14F-4D97-AF65-F5344CB8AC3E}">
        <p14:creationId xmlns:p14="http://schemas.microsoft.com/office/powerpoint/2010/main" val="283683198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1"/>
            <a:ext cx="12436475" cy="683264"/>
          </a:xfrm>
        </p:spPr>
        <p:txBody>
          <a:bodyPr/>
          <a:lstStyle/>
          <a:p>
            <a:endParaRPr lang="en-US"/>
          </a:p>
        </p:txBody>
      </p:sp>
    </p:spTree>
    <p:extLst>
      <p:ext uri="{BB962C8B-B14F-4D97-AF65-F5344CB8AC3E}">
        <p14:creationId xmlns:p14="http://schemas.microsoft.com/office/powerpoint/2010/main" val="345163193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98924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26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878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99068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24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63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79527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17726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5.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theme" Target="../theme/theme1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image" Target="../media/image1.emf"/><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theme" Target="../theme/theme1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theme" Target="../theme/theme12.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slideLayout" Target="../slideLayouts/slideLayout231.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slideLayout" Target="../slideLayouts/slideLayout230.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8" Type="http://schemas.openxmlformats.org/officeDocument/2006/relationships/slideLayout" Target="../slideLayouts/slideLayout20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image" Target="../media/image1.emf"/><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theme" Target="../theme/theme13.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2" Type="http://schemas.openxmlformats.org/officeDocument/2006/relationships/slideLayout" Target="../slideLayouts/slideLayout257.xml"/><Relationship Id="rId16" Type="http://schemas.openxmlformats.org/officeDocument/2006/relationships/image" Target="../media/image1.emf"/><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theme" Target="../theme/theme14.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15.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9.xml"/><Relationship Id="rId3" Type="http://schemas.openxmlformats.org/officeDocument/2006/relationships/slideLayout" Target="../slideLayouts/slideLayout284.xml"/><Relationship Id="rId7" Type="http://schemas.openxmlformats.org/officeDocument/2006/relationships/slideLayout" Target="../slideLayouts/slideLayout288.xml"/><Relationship Id="rId12" Type="http://schemas.openxmlformats.org/officeDocument/2006/relationships/theme" Target="../theme/theme16.xml"/><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5" Type="http://schemas.openxmlformats.org/officeDocument/2006/relationships/slideLayout" Target="../slideLayouts/slideLayout286.xml"/><Relationship Id="rId10" Type="http://schemas.openxmlformats.org/officeDocument/2006/relationships/slideLayout" Target="../slideLayouts/slideLayout291.xml"/><Relationship Id="rId4" Type="http://schemas.openxmlformats.org/officeDocument/2006/relationships/slideLayout" Target="../slideLayouts/slideLayout285.xml"/><Relationship Id="rId9" Type="http://schemas.openxmlformats.org/officeDocument/2006/relationships/slideLayout" Target="../slideLayouts/slideLayout2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theme" Target="../theme/theme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image" Target="../media/image1.emf"/><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theme" Target="../theme/theme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image" Target="../media/image1.emf"/><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theme" Target="../theme/theme7.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image" Target="../media/image15.png"/><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image" Target="../media/image1.emf"/><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theme" Target="../theme/theme9.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image" Target="../media/image2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rot="5400000">
            <a:off x="10532396" y="1944337"/>
            <a:ext cx="4298019" cy="409351"/>
          </a:xfrm>
          <a:prstGeom prst="rect">
            <a:avLst/>
          </a:prstGeom>
        </p:spPr>
      </p:pic>
    </p:spTree>
    <p:extLst>
      <p:ext uri="{BB962C8B-B14F-4D97-AF65-F5344CB8AC3E}">
        <p14:creationId xmlns:p14="http://schemas.microsoft.com/office/powerpoint/2010/main" val="3401673582"/>
      </p:ext>
    </p:extLst>
  </p:cSld>
  <p:clrMap bg1="lt1" tx1="dk1" bg2="lt2" tx2="dk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71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2"/>
            <a:ext cx="11887198" cy="237603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3247601971"/>
      </p:ext>
    </p:extLst>
  </p:cSld>
  <p:clrMap bg1="dk1" tx1="lt1" bg2="dk2" tx2="lt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Lst>
  <p:transition>
    <p:fade/>
  </p:transition>
  <p:txStyles>
    <p:titleStyle>
      <a:lvl1pPr algn="l" defTabSz="914191" rtl="0" eaLnBrk="1" latinLnBrk="0" hangingPunct="1">
        <a:lnSpc>
          <a:spcPct val="90000"/>
        </a:lnSpc>
        <a:spcBef>
          <a:spcPct val="0"/>
        </a:spcBef>
        <a:buNone/>
        <a:defRPr lang="en-US" sz="47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120267"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6">
          <p15:clr>
            <a:srgbClr val="5ACBF0"/>
          </p15:clr>
        </p15:guide>
        <p15:guide id="3" pos="764">
          <p15:clr>
            <a:srgbClr val="5ACBF0"/>
          </p15:clr>
        </p15:guide>
        <p15:guide id="4" pos="1352">
          <p15:clr>
            <a:srgbClr val="5ACBF0"/>
          </p15:clr>
        </p15:guide>
        <p15:guide id="5" pos="1902">
          <p15:clr>
            <a:srgbClr val="5ACBF0"/>
          </p15:clr>
        </p15:guide>
        <p15:guide id="6" pos="2487">
          <p15:clr>
            <a:srgbClr val="5ACBF0"/>
          </p15:clr>
        </p15:guide>
        <p15:guide id="7" pos="3054">
          <p15:clr>
            <a:srgbClr val="5ACBF0"/>
          </p15:clr>
        </p15:guide>
        <p15:guide id="8" pos="3639">
          <p15:clr>
            <a:srgbClr val="5ACBF0"/>
          </p15:clr>
        </p15:guide>
        <p15:guide id="9" pos="4215">
          <p15:clr>
            <a:srgbClr val="5ACBF0"/>
          </p15:clr>
        </p15:guide>
        <p15:guide id="10" pos="4800">
          <p15:clr>
            <a:srgbClr val="5ACBF0"/>
          </p15:clr>
        </p15:guide>
        <p15:guide id="11" pos="5376">
          <p15:clr>
            <a:srgbClr val="5ACBF0"/>
          </p15:clr>
        </p15:guide>
        <p15:guide id="12" pos="5952">
          <p15:clr>
            <a:srgbClr val="5ACBF0"/>
          </p15:clr>
        </p15:guide>
        <p15:guide id="13" pos="6528">
          <p15:clr>
            <a:srgbClr val="5ACBF0"/>
          </p15:clr>
        </p15:guide>
        <p15:guide id="14" pos="7104">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44">
          <p15:clr>
            <a:srgbClr val="5ACBF0"/>
          </p15:clr>
        </p15:guide>
        <p15:guide id="20" orient="horz" pos="1920">
          <p15:clr>
            <a:srgbClr val="5ACBF0"/>
          </p15:clr>
        </p15:guide>
        <p15:guide id="21" orient="horz" pos="2487">
          <p15:clr>
            <a:srgbClr val="5ACBF0"/>
          </p15:clr>
        </p15:guide>
        <p15:guide id="22" orient="horz" pos="3072">
          <p15:clr>
            <a:srgbClr val="5ACBF0"/>
          </p15:clr>
        </p15:guide>
        <p15:guide id="23" orient="horz" pos="3648">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530668" y="35279"/>
            <a:ext cx="316089" cy="6923971"/>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403060484"/>
      </p:ext>
    </p:extLst>
  </p:cSld>
  <p:clrMap bg1="lt1" tx1="dk1" bg2="lt2" tx2="dk2" accent1="accent1" accent2="accent2" accent3="accent3" accent4="accent4" accent5="accent5" accent6="accent6" hlink="hlink" folHlink="folHlink"/>
  <p:sldLayoutIdLst>
    <p:sldLayoutId id="2147484689" r:id="rId1"/>
    <p:sldLayoutId id="2147484690" r:id="rId2"/>
    <p:sldLayoutId id="2147484691" r:id="rId3"/>
    <p:sldLayoutId id="2147484692" r:id="rId4"/>
    <p:sldLayoutId id="2147484693" r:id="rId5"/>
    <p:sldLayoutId id="2147484694" r:id="rId6"/>
    <p:sldLayoutId id="2147484695" r:id="rId7"/>
    <p:sldLayoutId id="2147484696" r:id="rId8"/>
    <p:sldLayoutId id="2147484697" r:id="rId9"/>
    <p:sldLayoutId id="2147484698" r:id="rId10"/>
    <p:sldLayoutId id="2147484699" r:id="rId11"/>
    <p:sldLayoutId id="2147484700" r:id="rId12"/>
    <p:sldLayoutId id="2147484701" r:id="rId13"/>
    <p:sldLayoutId id="2147484702" r:id="rId14"/>
    <p:sldLayoutId id="2147484703" r:id="rId15"/>
    <p:sldLayoutId id="2147484704" r:id="rId16"/>
    <p:sldLayoutId id="2147484705" r:id="rId17"/>
    <p:sldLayoutId id="2147484706" r:id="rId18"/>
    <p:sldLayoutId id="2147484707" r:id="rId19"/>
    <p:sldLayoutId id="2147484708" r:id="rId20"/>
    <p:sldLayoutId id="2147484709" r:id="rId21"/>
    <p:sldLayoutId id="2147484710" r:id="rId22"/>
    <p:sldLayoutId id="2147484711" r:id="rId23"/>
    <p:sldLayoutId id="2147484712" r:id="rId24"/>
    <p:sldLayoutId id="2147484713" r:id="rId25"/>
    <p:sldLayoutId id="2147484714" r:id="rId26"/>
    <p:sldLayoutId id="2147484715" r:id="rId27"/>
    <p:sldLayoutId id="2147484716" r:id="rId28"/>
    <p:sldLayoutId id="2147484717" r:id="rId29"/>
    <p:sldLayoutId id="2147484718" r:id="rId30"/>
    <p:sldLayoutId id="2147484719" r:id="rId31"/>
    <p:sldLayoutId id="2147484720" r:id="rId32"/>
  </p:sldLayoutIdLst>
  <p:transition>
    <p:fade/>
  </p:transition>
  <p:hf sldNum="0" hdr="0" ftr="0" dt="0"/>
  <p:txStyles>
    <p:titleStyle>
      <a:lvl1pPr algn="l" defTabSz="932563" rtl="0" eaLnBrk="1" latinLnBrk="0" hangingPunct="1">
        <a:lnSpc>
          <a:spcPct val="90000"/>
        </a:lnSpc>
        <a:spcBef>
          <a:spcPct val="0"/>
        </a:spcBef>
        <a:buNone/>
        <a:defRPr lang="en-US" sz="4799" b="0" kern="1200" cap="none" spc="-102"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42834"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7139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28503"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1827768155"/>
      </p:ext>
    </p:extLst>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 id="2147484732" r:id="rId11"/>
    <p:sldLayoutId id="2147484733" r:id="rId12"/>
    <p:sldLayoutId id="2147484734" r:id="rId13"/>
    <p:sldLayoutId id="2147484735" r:id="rId14"/>
    <p:sldLayoutId id="2147484736" r:id="rId15"/>
    <p:sldLayoutId id="2147484737" r:id="rId16"/>
    <p:sldLayoutId id="2147484738" r:id="rId17"/>
    <p:sldLayoutId id="2147484739" r:id="rId18"/>
    <p:sldLayoutId id="2147484740" r:id="rId19"/>
    <p:sldLayoutId id="2147484741" r:id="rId20"/>
    <p:sldLayoutId id="2147484742" r:id="rId21"/>
    <p:sldLayoutId id="2147484743" r:id="rId22"/>
    <p:sldLayoutId id="2147484744" r:id="rId23"/>
    <p:sldLayoutId id="2147484745" r:id="rId24"/>
  </p:sldLayoutIdLst>
  <p:transition>
    <p:fade/>
  </p:transition>
  <p:txStyles>
    <p:titleStyle>
      <a:lvl1pPr algn="l" defTabSz="91419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395514486"/>
      </p:ext>
    </p:extLst>
  </p:cSld>
  <p:clrMap bg1="dk1" tx1="lt1" bg2="dk2" tx2="lt2" accent1="accent1" accent2="accent2" accent3="accent3" accent4="accent4" accent5="accent5" accent6="accent6" hlink="hlink" folHlink="folHlink"/>
  <p:sldLayoutIdLst>
    <p:sldLayoutId id="2147484747" r:id="rId1"/>
    <p:sldLayoutId id="2147484748" r:id="rId2"/>
    <p:sldLayoutId id="2147484749" r:id="rId3"/>
    <p:sldLayoutId id="2147484750" r:id="rId4"/>
    <p:sldLayoutId id="2147484751" r:id="rId5"/>
    <p:sldLayoutId id="2147484752" r:id="rId6"/>
    <p:sldLayoutId id="2147484753" r:id="rId7"/>
    <p:sldLayoutId id="2147484754" r:id="rId8"/>
    <p:sldLayoutId id="2147484755" r:id="rId9"/>
    <p:sldLayoutId id="2147484756" r:id="rId10"/>
    <p:sldLayoutId id="2147484757" r:id="rId11"/>
    <p:sldLayoutId id="2147484758" r:id="rId12"/>
    <p:sldLayoutId id="2147484759" r:id="rId13"/>
    <p:sldLayoutId id="2147484760" r:id="rId14"/>
  </p:sldLayoutIdLst>
  <p:transition>
    <p:fade/>
  </p:transition>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E0D8AE-5659-45D7-A2F2-C0E135C47611}"/>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E52DF8-5AB5-4C1F-9EED-DD724FC960CA}"/>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DCA294-B5FB-44A5-AF7C-81A116B971A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12F3BF62-A6A0-404A-B8D2-03BDE98499DB}"/>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BCD7A5-25DB-4870-BDB8-5F0053485AF7}"/>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FEAA269-FF8C-4EB4-A1F2-18C738F22CD9}" type="slidenum">
              <a:rPr lang="en-US" smtClean="0"/>
              <a:t>‹#›</a:t>
            </a:fld>
            <a:endParaRPr lang="en-US"/>
          </a:p>
        </p:txBody>
      </p:sp>
    </p:spTree>
    <p:extLst>
      <p:ext uri="{BB962C8B-B14F-4D97-AF65-F5344CB8AC3E}">
        <p14:creationId xmlns:p14="http://schemas.microsoft.com/office/powerpoint/2010/main" val="3287614673"/>
      </p:ext>
    </p:extLst>
  </p:cSld>
  <p:clrMap bg1="lt1" tx1="dk1" bg2="lt2" tx2="dk2" accent1="accent1" accent2="accent2" accent3="accent3" accent4="accent4" accent5="accent5" accent6="accent6" hlink="hlink" folHlink="folHlink"/>
  <p:sldLayoutIdLst>
    <p:sldLayoutId id="2147484762" r:id="rId1"/>
    <p:sldLayoutId id="2147484763" r:id="rId2"/>
    <p:sldLayoutId id="2147484764" r:id="rId3"/>
    <p:sldLayoutId id="2147484765" r:id="rId4"/>
    <p:sldLayoutId id="2147484766" r:id="rId5"/>
    <p:sldLayoutId id="2147484767" r:id="rId6"/>
    <p:sldLayoutId id="2147484768" r:id="rId7"/>
    <p:sldLayoutId id="2147484769" r:id="rId8"/>
    <p:sldLayoutId id="2147484770" r:id="rId9"/>
    <p:sldLayoutId id="2147484771" r:id="rId10"/>
    <p:sldLayoutId id="2147484772" r:id="rId11"/>
    <p:sldLayoutId id="214748477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5" y="280105"/>
            <a:ext cx="11192829" cy="1165754"/>
          </a:xfrm>
          <a:prstGeom prst="rect">
            <a:avLst/>
          </a:prstGeom>
        </p:spPr>
        <p:txBody>
          <a:bodyPr vert="horz" lIns="111447" tIns="55724" rIns="111447" bIns="55724" rtlCol="0" anchor="ctr">
            <a:normAutofit/>
          </a:bodyPr>
          <a:lstStyle/>
          <a:p>
            <a:r>
              <a:rPr lang="en-US"/>
              <a:t>Click to edit Master title style</a:t>
            </a:r>
          </a:p>
        </p:txBody>
      </p:sp>
      <p:sp>
        <p:nvSpPr>
          <p:cNvPr id="3" name="Text Placeholder 2"/>
          <p:cNvSpPr>
            <a:spLocks noGrp="1"/>
          </p:cNvSpPr>
          <p:nvPr>
            <p:ph type="body" idx="1"/>
          </p:nvPr>
        </p:nvSpPr>
        <p:spPr>
          <a:xfrm>
            <a:off x="621825" y="1632057"/>
            <a:ext cx="11192829" cy="4616063"/>
          </a:xfrm>
          <a:prstGeom prst="rect">
            <a:avLst/>
          </a:prstGeom>
        </p:spPr>
        <p:txBody>
          <a:bodyPr vert="horz" lIns="111447" tIns="55724" rIns="111447" bIns="557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91"/>
            <a:ext cx="2901844" cy="372394"/>
          </a:xfrm>
          <a:prstGeom prst="rect">
            <a:avLst/>
          </a:prstGeom>
        </p:spPr>
        <p:txBody>
          <a:bodyPr vert="horz" lIns="111447" tIns="55724" rIns="111447" bIns="55724" rtlCol="0" anchor="ctr"/>
          <a:lstStyle>
            <a:lvl1pPr algn="l">
              <a:defRPr sz="1530">
                <a:solidFill>
                  <a:schemeClr val="tx1">
                    <a:tint val="75000"/>
                  </a:schemeClr>
                </a:solidFill>
              </a:defRPr>
            </a:lvl1pPr>
          </a:lstStyle>
          <a:p>
            <a:pPr defTabSz="1136649"/>
            <a:fld id="{236AC159-1B1F-4F45-B2DA-3592A8D595AA}" type="datetimeFigureOut">
              <a:rPr lang="en-US" smtClean="0">
                <a:solidFill>
                  <a:prstClr val="black">
                    <a:tint val="75000"/>
                  </a:prstClr>
                </a:solidFill>
              </a:rPr>
              <a:pPr defTabSz="1136649"/>
              <a:t>11/15/2017</a:t>
            </a:fld>
            <a:endParaRPr lang="en-US">
              <a:solidFill>
                <a:prstClr val="black">
                  <a:tint val="75000"/>
                </a:prstClr>
              </a:solidFill>
            </a:endParaRPr>
          </a:p>
        </p:txBody>
      </p:sp>
      <p:sp>
        <p:nvSpPr>
          <p:cNvPr id="5" name="Footer Placeholder 4"/>
          <p:cNvSpPr>
            <a:spLocks noGrp="1"/>
          </p:cNvSpPr>
          <p:nvPr>
            <p:ph type="ftr" sz="quarter" idx="3"/>
          </p:nvPr>
        </p:nvSpPr>
        <p:spPr>
          <a:xfrm>
            <a:off x="4249131" y="6482891"/>
            <a:ext cx="3938217" cy="372394"/>
          </a:xfrm>
          <a:prstGeom prst="rect">
            <a:avLst/>
          </a:prstGeom>
        </p:spPr>
        <p:txBody>
          <a:bodyPr vert="horz" lIns="111447" tIns="55724" rIns="111447" bIns="55724" rtlCol="0" anchor="ctr"/>
          <a:lstStyle>
            <a:lvl1pPr algn="ctr">
              <a:defRPr sz="1530">
                <a:solidFill>
                  <a:schemeClr val="tx1">
                    <a:tint val="75000"/>
                  </a:schemeClr>
                </a:solidFill>
              </a:defRPr>
            </a:lvl1pPr>
          </a:lstStyle>
          <a:p>
            <a:pPr defTabSz="1136649"/>
            <a:endParaRPr lang="en-US">
              <a:solidFill>
                <a:prstClr val="black">
                  <a:tint val="75000"/>
                </a:prstClr>
              </a:solidFill>
            </a:endParaRPr>
          </a:p>
        </p:txBody>
      </p:sp>
      <p:sp>
        <p:nvSpPr>
          <p:cNvPr id="6" name="Slide Number Placeholder 5"/>
          <p:cNvSpPr>
            <a:spLocks noGrp="1"/>
          </p:cNvSpPr>
          <p:nvPr>
            <p:ph type="sldNum" sz="quarter" idx="4"/>
          </p:nvPr>
        </p:nvSpPr>
        <p:spPr>
          <a:xfrm>
            <a:off x="8912809" y="6482891"/>
            <a:ext cx="2901844" cy="372394"/>
          </a:xfrm>
          <a:prstGeom prst="rect">
            <a:avLst/>
          </a:prstGeom>
        </p:spPr>
        <p:txBody>
          <a:bodyPr vert="horz" lIns="111447" tIns="55724" rIns="111447" bIns="55724" rtlCol="0" anchor="ctr"/>
          <a:lstStyle>
            <a:lvl1pPr algn="r">
              <a:defRPr sz="1530">
                <a:solidFill>
                  <a:schemeClr val="tx1">
                    <a:tint val="75000"/>
                  </a:schemeClr>
                </a:solidFill>
              </a:defRPr>
            </a:lvl1p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371938264"/>
      </p:ext>
    </p:extLst>
  </p:cSld>
  <p:clrMap bg1="lt1" tx1="dk1" bg2="lt2" tx2="dk2" accent1="accent1" accent2="accent2" accent3="accent3" accent4="accent4" accent5="accent5" accent6="accent6" hlink="hlink" folHlink="folHlink"/>
  <p:sldLayoutIdLst>
    <p:sldLayoutId id="2147484775" r:id="rId1"/>
    <p:sldLayoutId id="2147484776" r:id="rId2"/>
    <p:sldLayoutId id="2147484777" r:id="rId3"/>
    <p:sldLayoutId id="2147484778" r:id="rId4"/>
    <p:sldLayoutId id="2147484779" r:id="rId5"/>
    <p:sldLayoutId id="2147484780" r:id="rId6"/>
    <p:sldLayoutId id="2147484781" r:id="rId7"/>
    <p:sldLayoutId id="2147484782" r:id="rId8"/>
    <p:sldLayoutId id="2147484783" r:id="rId9"/>
    <p:sldLayoutId id="2147484784" r:id="rId10"/>
    <p:sldLayoutId id="2147484785" r:id="rId11"/>
  </p:sldLayoutIdLst>
  <p:txStyles>
    <p:titleStyle>
      <a:lvl1pPr algn="ctr" defTabSz="1136649" rtl="0" eaLnBrk="1" latinLnBrk="0" hangingPunct="1">
        <a:spcBef>
          <a:spcPct val="0"/>
        </a:spcBef>
        <a:buNone/>
        <a:defRPr sz="5507" kern="1200">
          <a:solidFill>
            <a:schemeClr val="tx1"/>
          </a:solidFill>
          <a:latin typeface="+mj-lt"/>
          <a:ea typeface="+mj-ea"/>
          <a:cs typeface="+mj-cs"/>
        </a:defRPr>
      </a:lvl1pPr>
    </p:titleStyle>
    <p:bodyStyle>
      <a:lvl1pPr marL="426244" indent="-426244" algn="l" defTabSz="1136649" rtl="0" eaLnBrk="1" latinLnBrk="0" hangingPunct="1">
        <a:spcBef>
          <a:spcPct val="20000"/>
        </a:spcBef>
        <a:buFont typeface="Arial" pitchFamily="34" charset="0"/>
        <a:buChar char="•"/>
        <a:defRPr sz="3978" kern="1200">
          <a:solidFill>
            <a:schemeClr val="tx1"/>
          </a:solidFill>
          <a:latin typeface="+mn-lt"/>
          <a:ea typeface="+mn-ea"/>
          <a:cs typeface="+mn-cs"/>
        </a:defRPr>
      </a:lvl1pPr>
      <a:lvl2pPr marL="923527" indent="-355203" algn="l" defTabSz="1136649" rtl="0" eaLnBrk="1" latinLnBrk="0" hangingPunct="1">
        <a:spcBef>
          <a:spcPct val="20000"/>
        </a:spcBef>
        <a:buFont typeface="Arial" pitchFamily="34" charset="0"/>
        <a:buChar char="–"/>
        <a:defRPr sz="3468" kern="1200">
          <a:solidFill>
            <a:schemeClr val="tx1"/>
          </a:solidFill>
          <a:latin typeface="+mn-lt"/>
          <a:ea typeface="+mn-ea"/>
          <a:cs typeface="+mn-cs"/>
        </a:defRPr>
      </a:lvl2pPr>
      <a:lvl3pPr marL="1420810" indent="-284162" algn="l" defTabSz="1136649" rtl="0" eaLnBrk="1" latinLnBrk="0" hangingPunct="1">
        <a:spcBef>
          <a:spcPct val="20000"/>
        </a:spcBef>
        <a:buFont typeface="Arial" pitchFamily="34" charset="0"/>
        <a:buChar char="•"/>
        <a:defRPr sz="2958" kern="1200">
          <a:solidFill>
            <a:schemeClr val="tx1"/>
          </a:solidFill>
          <a:latin typeface="+mn-lt"/>
          <a:ea typeface="+mn-ea"/>
          <a:cs typeface="+mn-cs"/>
        </a:defRPr>
      </a:lvl3pPr>
      <a:lvl4pPr marL="1989135"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4pPr>
      <a:lvl5pPr marL="2557459"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5pPr>
      <a:lvl6pPr marL="3125783"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6pPr>
      <a:lvl7pPr marL="3694108"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7pPr>
      <a:lvl8pPr marL="4262432"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8pPr>
      <a:lvl9pPr marL="4830757"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9pPr>
    </p:bodyStyle>
    <p:otherStyle>
      <a:defPPr>
        <a:defRPr lang="en-US"/>
      </a:defPPr>
      <a:lvl1pPr marL="0" algn="l" defTabSz="1136649" rtl="0" eaLnBrk="1" latinLnBrk="0" hangingPunct="1">
        <a:defRPr sz="2244" kern="1200">
          <a:solidFill>
            <a:schemeClr val="tx1"/>
          </a:solidFill>
          <a:latin typeface="+mn-lt"/>
          <a:ea typeface="+mn-ea"/>
          <a:cs typeface="+mn-cs"/>
        </a:defRPr>
      </a:lvl1pPr>
      <a:lvl2pPr marL="568324" algn="l" defTabSz="1136649" rtl="0" eaLnBrk="1" latinLnBrk="0" hangingPunct="1">
        <a:defRPr sz="2244" kern="1200">
          <a:solidFill>
            <a:schemeClr val="tx1"/>
          </a:solidFill>
          <a:latin typeface="+mn-lt"/>
          <a:ea typeface="+mn-ea"/>
          <a:cs typeface="+mn-cs"/>
        </a:defRPr>
      </a:lvl2pPr>
      <a:lvl3pPr marL="1136649" algn="l" defTabSz="1136649" rtl="0" eaLnBrk="1" latinLnBrk="0" hangingPunct="1">
        <a:defRPr sz="2244" kern="1200">
          <a:solidFill>
            <a:schemeClr val="tx1"/>
          </a:solidFill>
          <a:latin typeface="+mn-lt"/>
          <a:ea typeface="+mn-ea"/>
          <a:cs typeface="+mn-cs"/>
        </a:defRPr>
      </a:lvl3pPr>
      <a:lvl4pPr marL="1704973" algn="l" defTabSz="1136649" rtl="0" eaLnBrk="1" latinLnBrk="0" hangingPunct="1">
        <a:defRPr sz="2244" kern="1200">
          <a:solidFill>
            <a:schemeClr val="tx1"/>
          </a:solidFill>
          <a:latin typeface="+mn-lt"/>
          <a:ea typeface="+mn-ea"/>
          <a:cs typeface="+mn-cs"/>
        </a:defRPr>
      </a:lvl4pPr>
      <a:lvl5pPr marL="2273297" algn="l" defTabSz="1136649" rtl="0" eaLnBrk="1" latinLnBrk="0" hangingPunct="1">
        <a:defRPr sz="2244" kern="1200">
          <a:solidFill>
            <a:schemeClr val="tx1"/>
          </a:solidFill>
          <a:latin typeface="+mn-lt"/>
          <a:ea typeface="+mn-ea"/>
          <a:cs typeface="+mn-cs"/>
        </a:defRPr>
      </a:lvl5pPr>
      <a:lvl6pPr marL="2841622" algn="l" defTabSz="1136649" rtl="0" eaLnBrk="1" latinLnBrk="0" hangingPunct="1">
        <a:defRPr sz="2244" kern="1200">
          <a:solidFill>
            <a:schemeClr val="tx1"/>
          </a:solidFill>
          <a:latin typeface="+mn-lt"/>
          <a:ea typeface="+mn-ea"/>
          <a:cs typeface="+mn-cs"/>
        </a:defRPr>
      </a:lvl6pPr>
      <a:lvl7pPr marL="3409946" algn="l" defTabSz="1136649" rtl="0" eaLnBrk="1" latinLnBrk="0" hangingPunct="1">
        <a:defRPr sz="2244" kern="1200">
          <a:solidFill>
            <a:schemeClr val="tx1"/>
          </a:solidFill>
          <a:latin typeface="+mn-lt"/>
          <a:ea typeface="+mn-ea"/>
          <a:cs typeface="+mn-cs"/>
        </a:defRPr>
      </a:lvl7pPr>
      <a:lvl8pPr marL="3978271" algn="l" defTabSz="1136649" rtl="0" eaLnBrk="1" latinLnBrk="0" hangingPunct="1">
        <a:defRPr sz="2244" kern="1200">
          <a:solidFill>
            <a:schemeClr val="tx1"/>
          </a:solidFill>
          <a:latin typeface="+mn-lt"/>
          <a:ea typeface="+mn-ea"/>
          <a:cs typeface="+mn-cs"/>
        </a:defRPr>
      </a:lvl8pPr>
      <a:lvl9pPr marL="4546595" algn="l" defTabSz="1136649" rtl="0" eaLnBrk="1" latinLnBrk="0" hangingPunct="1">
        <a:defRPr sz="224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114275894"/>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 id="2147484508" r:id="rId13"/>
    <p:sldLayoutId id="2147484509" r:id="rId14"/>
    <p:sldLayoutId id="2147484510" r:id="rId15"/>
    <p:sldLayoutId id="2147484511"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4300141"/>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 id="2147484525" r:id="rId13"/>
    <p:sldLayoutId id="2147484526" r:id="rId14"/>
    <p:sldLayoutId id="2147484527" r:id="rId15"/>
    <p:sldLayoutId id="2147484528" r:id="rId16"/>
    <p:sldLayoutId id="2147484529" r:id="rId17"/>
    <p:sldLayoutId id="2147484530" r:id="rId18"/>
    <p:sldLayoutId id="2147484531" r:id="rId19"/>
    <p:sldLayoutId id="2147484532"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1384637361"/>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 id="2147484545" r:id="rId12"/>
    <p:sldLayoutId id="2147484546" r:id="rId13"/>
    <p:sldLayoutId id="2147484547" r:id="rId14"/>
    <p:sldLayoutId id="2147484548" r:id="rId15"/>
    <p:sldLayoutId id="2147484549" r:id="rId16"/>
    <p:sldLayoutId id="2147484550" r:id="rId17"/>
    <p:sldLayoutId id="2147484551" r:id="rId18"/>
    <p:sldLayoutId id="2147484552" r:id="rId19"/>
  </p:sldLayoutIdLst>
  <p:transition>
    <p:fade/>
  </p:transition>
  <p:txStyles>
    <p:titleStyle>
      <a:lvl1pPr algn="l" defTabSz="91419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973912454"/>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568" r:id="rId15"/>
    <p:sldLayoutId id="2147484569" r:id="rId16"/>
    <p:sldLayoutId id="2147484570" r:id="rId17"/>
    <p:sldLayoutId id="2147484571" r:id="rId18"/>
    <p:sldLayoutId id="2147484572" r:id="rId19"/>
    <p:sldLayoutId id="2147484573"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927042243"/>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2" r:id="rId8"/>
    <p:sldLayoutId id="2147484583" r:id="rId9"/>
    <p:sldLayoutId id="2147484584" r:id="rId10"/>
    <p:sldLayoutId id="2147484585" r:id="rId11"/>
    <p:sldLayoutId id="2147484586" r:id="rId12"/>
    <p:sldLayoutId id="2147484587" r:id="rId13"/>
    <p:sldLayoutId id="2147484588" r:id="rId14"/>
    <p:sldLayoutId id="2147484589" r:id="rId15"/>
    <p:sldLayoutId id="2147484590" r:id="rId16"/>
    <p:sldLayoutId id="2147484591" r:id="rId17"/>
    <p:sldLayoutId id="2147484592" r:id="rId18"/>
    <p:sldLayoutId id="2147484593" r:id="rId19"/>
    <p:sldLayoutId id="2147484594" r:id="rId20"/>
    <p:sldLayoutId id="2147484595"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6"/>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1824" y="1632057"/>
            <a:ext cx="11192828" cy="4616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90"/>
            <a:ext cx="2901844" cy="372394"/>
          </a:xfrm>
          <a:prstGeom prst="rect">
            <a:avLst/>
          </a:prstGeom>
        </p:spPr>
        <p:txBody>
          <a:bodyPr vert="horz" lIns="91440" tIns="45720" rIns="91440" bIns="45720" rtlCol="0" anchor="ctr"/>
          <a:lstStyle>
            <a:lvl1pPr algn="l">
              <a:defRPr sz="1632">
                <a:solidFill>
                  <a:schemeClr val="tx1">
                    <a:tint val="75000"/>
                  </a:schemeClr>
                </a:solidFill>
              </a:defRPr>
            </a:lvl1pPr>
          </a:lstStyle>
          <a:p>
            <a:fld id="{ACCEBF71-793A-440A-922C-1CBEC40F9778}" type="datetimeFigureOut">
              <a:rPr lang="en-US" smtClean="0"/>
              <a:t>11/15/2017</a:t>
            </a:fld>
            <a:endParaRPr lang="en-US"/>
          </a:p>
        </p:txBody>
      </p:sp>
      <p:sp>
        <p:nvSpPr>
          <p:cNvPr id="5" name="Footer Placeholder 4"/>
          <p:cNvSpPr>
            <a:spLocks noGrp="1"/>
          </p:cNvSpPr>
          <p:nvPr>
            <p:ph type="ftr" sz="quarter" idx="3"/>
          </p:nvPr>
        </p:nvSpPr>
        <p:spPr>
          <a:xfrm>
            <a:off x="4249129" y="6482890"/>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90"/>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704198DC-2EF7-4B34-A789-AD3A4CDEBD28}" type="slidenum">
              <a:rPr lang="en-US" smtClean="0"/>
              <a:t>‹#›</a:t>
            </a:fld>
            <a:endParaRPr lang="en-US"/>
          </a:p>
        </p:txBody>
      </p:sp>
    </p:spTree>
    <p:extLst>
      <p:ext uri="{BB962C8B-B14F-4D97-AF65-F5344CB8AC3E}">
        <p14:creationId xmlns:p14="http://schemas.microsoft.com/office/powerpoint/2010/main" val="3691628766"/>
      </p:ext>
    </p:extLst>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 id="2147484607" r:id="rId11"/>
    <p:sldLayoutId id="2147484608" r:id="rId12"/>
    <p:sldLayoutId id="2147484609" r:id="rId13"/>
    <p:sldLayoutId id="2147484610" r:id="rId14"/>
    <p:sldLayoutId id="2147484611" r:id="rId15"/>
    <p:sldLayoutId id="2147484612" r:id="rId16"/>
    <p:sldLayoutId id="2147484613" r:id="rId17"/>
    <p:sldLayoutId id="2147484614" r:id="rId18"/>
  </p:sldLayoutIdLst>
  <p:txStyles>
    <p:titleStyle>
      <a:lvl1pPr algn="ctr" defTabSz="1243431" rtl="0" eaLnBrk="1" latinLnBrk="0" hangingPunct="1">
        <a:spcBef>
          <a:spcPct val="0"/>
        </a:spcBef>
        <a:buNone/>
        <a:defRPr sz="5984" kern="1200">
          <a:solidFill>
            <a:schemeClr val="tx1"/>
          </a:solidFill>
          <a:latin typeface="+mj-lt"/>
          <a:ea typeface="+mj-ea"/>
          <a:cs typeface="+mj-cs"/>
        </a:defRPr>
      </a:lvl1pPr>
    </p:titleStyle>
    <p:bodyStyle>
      <a:lvl1pPr marL="466287" indent="-466287" algn="l" defTabSz="1243431" rtl="0" eaLnBrk="1" latinLnBrk="0" hangingPunct="1">
        <a:spcBef>
          <a:spcPct val="20000"/>
        </a:spcBef>
        <a:buFont typeface="Arial" pitchFamily="34" charset="0"/>
        <a:buChar char="•"/>
        <a:defRPr sz="4352" kern="1200">
          <a:solidFill>
            <a:schemeClr val="tx1"/>
          </a:solidFill>
          <a:latin typeface="+mn-lt"/>
          <a:ea typeface="+mn-ea"/>
          <a:cs typeface="+mn-cs"/>
        </a:defRPr>
      </a:lvl1pPr>
      <a:lvl2pPr marL="1010287" indent="-388572" algn="l" defTabSz="1243431" rtl="0" eaLnBrk="1" latinLnBrk="0" hangingPunct="1">
        <a:spcBef>
          <a:spcPct val="20000"/>
        </a:spcBef>
        <a:buFont typeface="Arial" pitchFamily="34" charset="0"/>
        <a:buChar char="–"/>
        <a:defRPr sz="3807" kern="1200">
          <a:solidFill>
            <a:schemeClr val="tx1"/>
          </a:solidFill>
          <a:latin typeface="+mn-lt"/>
          <a:ea typeface="+mn-ea"/>
          <a:cs typeface="+mn-cs"/>
        </a:defRPr>
      </a:lvl2pPr>
      <a:lvl3pPr marL="1554289" indent="-310857" algn="l" defTabSz="1243431" rtl="0" eaLnBrk="1" latinLnBrk="0" hangingPunct="1">
        <a:spcBef>
          <a:spcPct val="20000"/>
        </a:spcBef>
        <a:buFont typeface="Arial" pitchFamily="34" charset="0"/>
        <a:buChar char="•"/>
        <a:defRPr sz="3264" kern="1200">
          <a:solidFill>
            <a:schemeClr val="tx1"/>
          </a:solidFill>
          <a:latin typeface="+mn-lt"/>
          <a:ea typeface="+mn-ea"/>
          <a:cs typeface="+mn-cs"/>
        </a:defRPr>
      </a:lvl3pPr>
      <a:lvl4pPr marL="217600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4pPr>
      <a:lvl5pPr marL="2797719"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5pPr>
      <a:lvl6pPr marL="341943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15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867"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58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31" rtl="0" eaLnBrk="1" latinLnBrk="0" hangingPunct="1">
        <a:defRPr sz="2448" kern="1200">
          <a:solidFill>
            <a:schemeClr val="tx1"/>
          </a:solidFill>
          <a:latin typeface="+mn-lt"/>
          <a:ea typeface="+mn-ea"/>
          <a:cs typeface="+mn-cs"/>
        </a:defRPr>
      </a:lvl1pPr>
      <a:lvl2pPr marL="621716" algn="l" defTabSz="1243431" rtl="0" eaLnBrk="1" latinLnBrk="0" hangingPunct="1">
        <a:defRPr sz="2448" kern="1200">
          <a:solidFill>
            <a:schemeClr val="tx1"/>
          </a:solidFill>
          <a:latin typeface="+mn-lt"/>
          <a:ea typeface="+mn-ea"/>
          <a:cs typeface="+mn-cs"/>
        </a:defRPr>
      </a:lvl2pPr>
      <a:lvl3pPr marL="1243431" algn="l" defTabSz="1243431" rtl="0" eaLnBrk="1" latinLnBrk="0" hangingPunct="1">
        <a:defRPr sz="2448" kern="1200">
          <a:solidFill>
            <a:schemeClr val="tx1"/>
          </a:solidFill>
          <a:latin typeface="+mn-lt"/>
          <a:ea typeface="+mn-ea"/>
          <a:cs typeface="+mn-cs"/>
        </a:defRPr>
      </a:lvl3pPr>
      <a:lvl4pPr marL="1865146" algn="l" defTabSz="1243431" rtl="0" eaLnBrk="1" latinLnBrk="0" hangingPunct="1">
        <a:defRPr sz="2448" kern="1200">
          <a:solidFill>
            <a:schemeClr val="tx1"/>
          </a:solidFill>
          <a:latin typeface="+mn-lt"/>
          <a:ea typeface="+mn-ea"/>
          <a:cs typeface="+mn-cs"/>
        </a:defRPr>
      </a:lvl4pPr>
      <a:lvl5pPr marL="2486862" algn="l" defTabSz="1243431" rtl="0" eaLnBrk="1" latinLnBrk="0" hangingPunct="1">
        <a:defRPr sz="2448" kern="1200">
          <a:solidFill>
            <a:schemeClr val="tx1"/>
          </a:solidFill>
          <a:latin typeface="+mn-lt"/>
          <a:ea typeface="+mn-ea"/>
          <a:cs typeface="+mn-cs"/>
        </a:defRPr>
      </a:lvl5pPr>
      <a:lvl6pPr marL="3108578" algn="l" defTabSz="1243431" rtl="0" eaLnBrk="1" latinLnBrk="0" hangingPunct="1">
        <a:defRPr sz="2448" kern="1200">
          <a:solidFill>
            <a:schemeClr val="tx1"/>
          </a:solidFill>
          <a:latin typeface="+mn-lt"/>
          <a:ea typeface="+mn-ea"/>
          <a:cs typeface="+mn-cs"/>
        </a:defRPr>
      </a:lvl6pPr>
      <a:lvl7pPr marL="3730293" algn="l" defTabSz="1243431" rtl="0" eaLnBrk="1" latinLnBrk="0" hangingPunct="1">
        <a:defRPr sz="2448" kern="1200">
          <a:solidFill>
            <a:schemeClr val="tx1"/>
          </a:solidFill>
          <a:latin typeface="+mn-lt"/>
          <a:ea typeface="+mn-ea"/>
          <a:cs typeface="+mn-cs"/>
        </a:defRPr>
      </a:lvl7pPr>
      <a:lvl8pPr marL="4352008" algn="l" defTabSz="1243431" rtl="0" eaLnBrk="1" latinLnBrk="0" hangingPunct="1">
        <a:defRPr sz="2448" kern="1200">
          <a:solidFill>
            <a:schemeClr val="tx1"/>
          </a:solidFill>
          <a:latin typeface="+mn-lt"/>
          <a:ea typeface="+mn-ea"/>
          <a:cs typeface="+mn-cs"/>
        </a:defRPr>
      </a:lvl8pPr>
      <a:lvl9pPr marL="4973724" algn="l" defTabSz="1243431" rtl="0" eaLnBrk="1" latinLnBrk="0" hangingPunct="1">
        <a:defRPr sz="244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8" cstate="hqprint">
            <a:extLst>
              <a:ext uri="{28A0092B-C50C-407E-A947-70E740481C1C}">
                <a14:useLocalDpi xmlns:a14="http://schemas.microsoft.com/office/drawing/2010/main"/>
              </a:ext>
            </a:extLst>
          </a:blip>
          <a:stretch>
            <a:fillRect/>
          </a:stretch>
        </p:blipFill>
        <p:spPr>
          <a:xfrm rot="5400000">
            <a:off x="10532396" y="1944337"/>
            <a:ext cx="4298019" cy="409351"/>
          </a:xfrm>
          <a:prstGeom prst="rect">
            <a:avLst/>
          </a:prstGeom>
        </p:spPr>
      </p:pic>
    </p:spTree>
    <p:extLst>
      <p:ext uri="{BB962C8B-B14F-4D97-AF65-F5344CB8AC3E}">
        <p14:creationId xmlns:p14="http://schemas.microsoft.com/office/powerpoint/2010/main" val="1154767260"/>
      </p:ext>
    </p:extLst>
  </p:cSld>
  <p:clrMap bg1="lt1" tx1="dk1" bg2="lt2" tx2="dk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2" r:id="rId7"/>
    <p:sldLayoutId id="2147484623" r:id="rId8"/>
    <p:sldLayoutId id="2147484624" r:id="rId9"/>
    <p:sldLayoutId id="2147484625" r:id="rId10"/>
    <p:sldLayoutId id="2147484626" r:id="rId11"/>
    <p:sldLayoutId id="2147484627" r:id="rId12"/>
    <p:sldLayoutId id="2147484628" r:id="rId13"/>
    <p:sldLayoutId id="2147484629" r:id="rId14"/>
    <p:sldLayoutId id="2147484630" r:id="rId15"/>
    <p:sldLayoutId id="2147484631" r:id="rId16"/>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71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2"/>
            <a:ext cx="11887198" cy="237603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371797" y="3072300"/>
            <a:ext cx="6995160" cy="849926"/>
          </a:xfrm>
          <a:prstGeom prst="rect">
            <a:avLst/>
          </a:prstGeom>
        </p:spPr>
      </p:pic>
      <p:pic>
        <p:nvPicPr>
          <p:cNvPr id="6" name="Picture 5"/>
          <p:cNvPicPr>
            <a:picLocks noChangeAspect="1"/>
          </p:cNvPicPr>
          <p:nvPr userDrawn="1"/>
        </p:nvPicPr>
        <p:blipFill>
          <a:blip r:embed="rId22"/>
          <a:stretch>
            <a:fillRect/>
          </a:stretch>
        </p:blipFill>
        <p:spPr>
          <a:xfrm rot="5400000">
            <a:off x="11957046" y="3222474"/>
            <a:ext cx="3789313" cy="549578"/>
          </a:xfrm>
          <a:prstGeom prst="rect">
            <a:avLst/>
          </a:prstGeom>
        </p:spPr>
      </p:pic>
    </p:spTree>
    <p:extLst>
      <p:ext uri="{BB962C8B-B14F-4D97-AF65-F5344CB8AC3E}">
        <p14:creationId xmlns:p14="http://schemas.microsoft.com/office/powerpoint/2010/main" val="2096378971"/>
      </p:ext>
    </p:extLst>
  </p:cSld>
  <p:clrMap bg1="dk1" tx1="lt1" bg2="dk2" tx2="lt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47" r:id="rId15"/>
    <p:sldLayoutId id="2147484648" r:id="rId16"/>
    <p:sldLayoutId id="2147484649" r:id="rId17"/>
    <p:sldLayoutId id="2147484650" r:id="rId18"/>
    <p:sldLayoutId id="2147484651" r:id="rId19"/>
  </p:sldLayoutIdLst>
  <p:transition>
    <p:fade/>
  </p:transition>
  <p:txStyles>
    <p:titleStyle>
      <a:lvl1pPr algn="l" defTabSz="914191" rtl="0" eaLnBrk="1" latinLnBrk="0" hangingPunct="1">
        <a:lnSpc>
          <a:spcPct val="90000"/>
        </a:lnSpc>
        <a:spcBef>
          <a:spcPct val="0"/>
        </a:spcBef>
        <a:buNone/>
        <a:defRPr lang="en-US" sz="47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120267"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416">
          <p15:clr>
            <a:srgbClr val="5ACBF0"/>
          </p15:clr>
        </p15:guide>
        <p15:guide id="16" pos="288">
          <p15:clr>
            <a:srgbClr val="C35EA4"/>
          </p15:clr>
        </p15:guide>
        <p15:guide id="17" pos="751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152">
          <p15:clr>
            <a:srgbClr val="5ACBF0"/>
          </p15:clr>
        </p15:guide>
        <p15:guide id="25" orient="horz" pos="288">
          <p15:clr>
            <a:srgbClr val="C35EA4"/>
          </p15:clr>
        </p15:guide>
        <p15:guide id="26" orient="horz" pos="4032">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chart" Target="../charts/chart1.xml"/><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53.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1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173.xml"/></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7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55.emf"/></Relationships>
</file>

<file path=ppt/slides/_rels/slide1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3.xml"/><Relationship Id="rId1" Type="http://schemas.openxmlformats.org/officeDocument/2006/relationships/slideLayout" Target="../slideLayouts/slideLayout153.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53.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53.xml"/><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188.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173.xml"/></Relationships>
</file>

<file path=ppt/slides/_rels/slide1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8.xml"/><Relationship Id="rId1" Type="http://schemas.openxmlformats.org/officeDocument/2006/relationships/slideLayout" Target="../slideLayouts/slideLayout265.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4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9.jpeg"/><Relationship Id="rId7"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13.xml"/><Relationship Id="rId6" Type="http://schemas.openxmlformats.org/officeDocument/2006/relationships/image" Target="../media/image83.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84.xml"/><Relationship Id="rId4" Type="http://schemas.openxmlformats.org/officeDocument/2006/relationships/image" Target="../media/image8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9.xml"/></Relationships>
</file>

<file path=ppt/slides/_rels/slide2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8.xml"/><Relationship Id="rId1" Type="http://schemas.openxmlformats.org/officeDocument/2006/relationships/slideLayout" Target="../slideLayouts/slideLayout97.xml"/><Relationship Id="rId5" Type="http://schemas.openxmlformats.org/officeDocument/2006/relationships/image" Target="../media/image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9.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103.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jpeg"/><Relationship Id="rId12" Type="http://schemas.openxmlformats.org/officeDocument/2006/relationships/image" Target="../media/image102.emf"/><Relationship Id="rId2" Type="http://schemas.openxmlformats.org/officeDocument/2006/relationships/notesSlide" Target="../notesSlides/notesSlide33.xml"/><Relationship Id="rId1" Type="http://schemas.openxmlformats.org/officeDocument/2006/relationships/slideLayout" Target="../slideLayouts/slideLayout110.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jpe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gif"/><Relationship Id="rId14" Type="http://schemas.openxmlformats.org/officeDocument/2006/relationships/image" Target="../media/image104.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110.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97.xml"/><Relationship Id="rId5" Type="http://schemas.openxmlformats.org/officeDocument/2006/relationships/image" Target="../media/image109.pn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110.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110.xml"/></Relationships>
</file>

<file path=ppt/slides/_rels/slide39.xml.rels><?xml version="1.0" encoding="UTF-8" standalone="yes"?>
<Relationships xmlns="http://schemas.openxmlformats.org/package/2006/relationships"><Relationship Id="rId3" Type="http://schemas.openxmlformats.org/officeDocument/2006/relationships/hyperlink" Target="https://microsoft.github.io/prose/" TargetMode="External"/><Relationship Id="rId2" Type="http://schemas.openxmlformats.org/officeDocument/2006/relationships/notesSlide" Target="../notesSlides/notesSlide39.xml"/><Relationship Id="rId1" Type="http://schemas.openxmlformats.org/officeDocument/2006/relationships/slideLayout" Target="../slideLayouts/slideLayout110.xml"/><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44.xml"/><Relationship Id="rId1" Type="http://schemas.openxmlformats.org/officeDocument/2006/relationships/slideLayout" Target="../slideLayouts/slideLayout271.xml"/><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45.xml"/><Relationship Id="rId1" Type="http://schemas.openxmlformats.org/officeDocument/2006/relationships/slideLayout" Target="../slideLayouts/slideLayout271.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271.xml"/><Relationship Id="rId4" Type="http://schemas.openxmlformats.org/officeDocument/2006/relationships/image" Target="../media/image118.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7.xml"/><Relationship Id="rId1" Type="http://schemas.openxmlformats.org/officeDocument/2006/relationships/slideLayout" Target="../slideLayouts/slideLayout271.xml"/></Relationships>
</file>

<file path=ppt/slides/_rels/slide4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48.xml"/><Relationship Id="rId1" Type="http://schemas.openxmlformats.org/officeDocument/2006/relationships/slideLayout" Target="../slideLayouts/slideLayout283.xml"/></Relationships>
</file>

<file path=ppt/slides/_rels/slide4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49.xml"/><Relationship Id="rId1" Type="http://schemas.openxmlformats.org/officeDocument/2006/relationships/slideLayout" Target="../slideLayouts/slideLayout287.xml"/><Relationship Id="rId5" Type="http://schemas.openxmlformats.org/officeDocument/2006/relationships/image" Target="../media/image123.emf"/><Relationship Id="rId4" Type="http://schemas.openxmlformats.org/officeDocument/2006/relationships/image" Target="../media/image12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50.xml"/><Relationship Id="rId1" Type="http://schemas.openxmlformats.org/officeDocument/2006/relationships/slideLayout" Target="../slideLayouts/slideLayout287.xml"/><Relationship Id="rId5" Type="http://schemas.openxmlformats.org/officeDocument/2006/relationships/image" Target="../media/image126.emf"/><Relationship Id="rId4" Type="http://schemas.openxmlformats.org/officeDocument/2006/relationships/image" Target="../media/image125.emf"/></Relationships>
</file>

<file path=ppt/slides/_rels/slide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94.xml"/><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94.xml"/><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3.xml"/><Relationship Id="rId1" Type="http://schemas.openxmlformats.org/officeDocument/2006/relationships/slideLayout" Target="../slideLayouts/slideLayout94.xml"/><Relationship Id="rId4" Type="http://schemas.microsoft.com/office/2007/relationships/hdphoto" Target="../media/hdphoto2.wdp"/></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4.xml"/><Relationship Id="rId1" Type="http://schemas.openxmlformats.org/officeDocument/2006/relationships/slideLayout" Target="../slideLayouts/slideLayout94.xml"/><Relationship Id="rId4" Type="http://schemas.openxmlformats.org/officeDocument/2006/relationships/image" Target="../media/image12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1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xml"/><Relationship Id="rId1" Type="http://schemas.openxmlformats.org/officeDocument/2006/relationships/slideLayout" Target="../slideLayouts/slideLayout13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reptile, animal, turtle&#10;&#10;Description generated with very high confidence">
            <a:extLst>
              <a:ext uri="{FF2B5EF4-FFF2-40B4-BE49-F238E27FC236}">
                <a16:creationId xmlns:a16="http://schemas.microsoft.com/office/drawing/2014/main" id="{5DB1FE1D-6080-4C62-B897-26C1ECFE86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9437" y="428341"/>
            <a:ext cx="3200365" cy="2200251"/>
          </a:xfrm>
          <a:prstGeom prst="rect">
            <a:avLst/>
          </a:prstGeom>
        </p:spPr>
      </p:pic>
      <p:sp>
        <p:nvSpPr>
          <p:cNvPr id="4" name="Title 3"/>
          <p:cNvSpPr>
            <a:spLocks noGrp="1"/>
          </p:cNvSpPr>
          <p:nvPr>
            <p:ph type="title"/>
          </p:nvPr>
        </p:nvSpPr>
        <p:spPr>
          <a:xfrm>
            <a:off x="274702" y="2628592"/>
            <a:ext cx="10789802" cy="1828786"/>
          </a:xfrm>
        </p:spPr>
        <p:txBody>
          <a:bodyPr/>
          <a:lstStyle/>
          <a:p>
            <a:r>
              <a:rPr lang="zh-TW" altLang="en-US" sz="4800" dirty="0"/>
              <a:t>讓 </a:t>
            </a:r>
            <a:r>
              <a:rPr lang="en-US" altLang="zh-TW" sz="4800" dirty="0"/>
              <a:t>AI </a:t>
            </a:r>
            <a:r>
              <a:rPr lang="zh-TW" altLang="en-US" sz="4800" dirty="0"/>
              <a:t>為人們所用</a:t>
            </a:r>
            <a:r>
              <a:rPr lang="en-GB" sz="4800" dirty="0"/>
              <a:t> </a:t>
            </a:r>
            <a:endParaRPr lang="en-US" sz="4800" dirty="0"/>
          </a:p>
        </p:txBody>
      </p:sp>
      <p:sp>
        <p:nvSpPr>
          <p:cNvPr id="5" name="Text Placeholder 4"/>
          <p:cNvSpPr>
            <a:spLocks noGrp="1"/>
          </p:cNvSpPr>
          <p:nvPr>
            <p:ph type="body" sz="quarter" idx="12"/>
          </p:nvPr>
        </p:nvSpPr>
        <p:spPr>
          <a:xfrm>
            <a:off x="274701" y="4202080"/>
            <a:ext cx="7315137" cy="1764035"/>
          </a:xfrm>
        </p:spPr>
        <p:txBody>
          <a:bodyPr anchor="b"/>
          <a:lstStyle/>
          <a:p>
            <a:r>
              <a:rPr lang="en-US" sz="2400" dirty="0"/>
              <a:t>Eric ShangKuan</a:t>
            </a:r>
          </a:p>
          <a:p>
            <a:r>
              <a:rPr lang="en-US" sz="2400" dirty="0"/>
              <a:t>Sr. Technical Evangelist</a:t>
            </a:r>
          </a:p>
          <a:p>
            <a:r>
              <a:rPr lang="en-US" sz="2400" dirty="0"/>
              <a:t>Microsoft Taiwan</a:t>
            </a:r>
          </a:p>
        </p:txBody>
      </p:sp>
      <p:sp>
        <p:nvSpPr>
          <p:cNvPr id="8" name="Title 3">
            <a:extLst>
              <a:ext uri="{FF2B5EF4-FFF2-40B4-BE49-F238E27FC236}">
                <a16:creationId xmlns:a16="http://schemas.microsoft.com/office/drawing/2014/main" id="{DDAE4A06-86A0-4B27-A173-1CD09BA4FCB5}"/>
              </a:ext>
            </a:extLst>
          </p:cNvPr>
          <p:cNvSpPr txBox="1">
            <a:spLocks/>
          </p:cNvSpPr>
          <p:nvPr/>
        </p:nvSpPr>
        <p:spPr>
          <a:xfrm>
            <a:off x="275011" y="1686531"/>
            <a:ext cx="10789802" cy="89633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66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panose="020B0502040204020203" pitchFamily="34" charset="0"/>
                <a:ea typeface="+mn-ea"/>
                <a:cs typeface="Segoe UI" pitchFamily="34" charset="0"/>
              </a:rPr>
              <a:t>Microsoft AI </a:t>
            </a:r>
            <a:r>
              <a:rPr kumimoji="0" lang="zh-TW" altLang="en-US" sz="66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panose="020B0502040204020203" pitchFamily="34" charset="0"/>
                <a:ea typeface="+mn-ea"/>
                <a:cs typeface="Segoe UI" pitchFamily="34" charset="0"/>
              </a:rPr>
              <a:t>大藍圖</a:t>
            </a:r>
            <a:endParaRPr kumimoji="0" lang="en-GB" sz="66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16100092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remove" nodeType="clickEffect">
                                  <p:stCondLst>
                                    <p:cond delay="1000"/>
                                  </p:stCondLst>
                                  <p:endCondLst>
                                    <p:cond evt="onNext" delay="0">
                                      <p:tgtEl>
                                        <p:sldTgt/>
                                      </p:tgtEl>
                                    </p:cond>
                                  </p:endCondLst>
                                  <p:childTnLst>
                                    <p:animEffect transition="out" filter="fade">
                                      <p:cBhvr>
                                        <p:cTn id="6" dur="5000" tmFilter="0, 0; .2, .5; .8, .5; 1, 0"/>
                                        <p:tgtEl>
                                          <p:spTgt spid="3"/>
                                        </p:tgtEl>
                                      </p:cBhvr>
                                    </p:animEffect>
                                    <p:animScale>
                                      <p:cBhvr>
                                        <p:cTn id="7" dur="2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3" name="Rectangle 2"/>
          <p:cNvSpPr/>
          <p:nvPr/>
        </p:nvSpPr>
        <p:spPr bwMode="auto">
          <a:xfrm>
            <a:off x="882" y="2351952"/>
            <a:ext cx="12434711" cy="30072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TextBox 19"/>
          <p:cNvSpPr txBox="1"/>
          <p:nvPr/>
        </p:nvSpPr>
        <p:spPr>
          <a:xfrm>
            <a:off x="353925" y="2548847"/>
            <a:ext cx="2863796" cy="2684220"/>
          </a:xfrm>
          <a:prstGeom prst="rect">
            <a:avLst/>
          </a:prstGeom>
          <a:noFill/>
        </p:spPr>
        <p:txBody>
          <a:bodyPr wrap="square" lIns="46604" tIns="65246" rIns="93207" bIns="152102" rtlCol="0">
            <a:noAutofit/>
          </a:bodyPr>
          <a:lstStyle/>
          <a:p>
            <a:pPr marL="93188" algn="ctr" defTabSz="949772">
              <a:lnSpc>
                <a:spcPct val="90000"/>
              </a:lnSpc>
              <a:spcBef>
                <a:spcPts val="306"/>
              </a:spcBef>
              <a:defRPr/>
            </a:pP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#1 in TPC-E, TPC-H</a:t>
            </a:r>
            <a:endParaRPr lang="en-US" sz="1224"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p:txBody>
      </p:sp>
      <p:sp>
        <p:nvSpPr>
          <p:cNvPr id="18" name="TextBox 17"/>
          <p:cNvSpPr txBox="1"/>
          <p:nvPr/>
        </p:nvSpPr>
        <p:spPr>
          <a:xfrm>
            <a:off x="3294468" y="2550905"/>
            <a:ext cx="2875268" cy="2684220"/>
          </a:xfrm>
          <a:prstGeom prst="rect">
            <a:avLst/>
          </a:prstGeom>
          <a:noFill/>
        </p:spPr>
        <p:txBody>
          <a:bodyPr wrap="square" lIns="46604" tIns="65246" rIns="93207" bIns="152102" rtlCol="0">
            <a:noAutofit/>
          </a:bodyPr>
          <a:lstStyle/>
          <a:p>
            <a:pPr algn="ctr" defTabSz="950608">
              <a:lnSpc>
                <a:spcPct val="90000"/>
              </a:lnSpc>
              <a:defRPr/>
            </a:pPr>
            <a:r>
              <a:rPr lang="en-US" sz="1630"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 </a:t>
            </a: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Least vulnerable for </a:t>
            </a:r>
          </a:p>
          <a:p>
            <a:pPr algn="ctr" defTabSz="950608">
              <a:lnSpc>
                <a:spcPct val="90000"/>
              </a:lnSpc>
              <a:defRPr/>
            </a:pP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the last 7 years</a:t>
            </a:r>
            <a:b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br>
            <a:endPar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a:p>
            <a:pPr algn="ctr" defTabSz="950608">
              <a:lnSpc>
                <a:spcPct val="90000"/>
              </a:lnSpc>
              <a:defRPr/>
            </a:pPr>
            <a:endParaRPr lang="en-US" sz="1989"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a:p>
            <a:pPr algn="ctr" defTabSz="950608">
              <a:lnSpc>
                <a:spcPct val="90000"/>
              </a:lnSpc>
              <a:defRPr/>
            </a:pPr>
            <a:endParaRPr lang="en-US" sz="1989"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a:p>
            <a:pPr algn="ctr" defTabSz="950608">
              <a:lnSpc>
                <a:spcPct val="90000"/>
              </a:lnSpc>
              <a:defRPr/>
            </a:pPr>
            <a:endParaRPr lang="en-US" sz="1989"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a:p>
            <a:pPr algn="ctr" defTabSz="950608">
              <a:lnSpc>
                <a:spcPct val="90000"/>
              </a:lnSpc>
              <a:defRPr/>
            </a:pPr>
            <a:endParaRPr lang="en-US" sz="1989"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a:p>
            <a:pPr algn="ctr" defTabSz="950608">
              <a:lnSpc>
                <a:spcPct val="90000"/>
              </a:lnSpc>
              <a:defRPr/>
            </a:pPr>
            <a:endParaRPr lang="en-US" sz="1989"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p:txBody>
      </p:sp>
      <p:sp>
        <p:nvSpPr>
          <p:cNvPr id="19" name="TextBox 18"/>
          <p:cNvSpPr txBox="1"/>
          <p:nvPr/>
        </p:nvSpPr>
        <p:spPr>
          <a:xfrm>
            <a:off x="6246887" y="2548847"/>
            <a:ext cx="2875268" cy="2684220"/>
          </a:xfrm>
          <a:prstGeom prst="rect">
            <a:avLst/>
          </a:prstGeom>
          <a:noFill/>
        </p:spPr>
        <p:txBody>
          <a:bodyPr wrap="none" lIns="0" tIns="65246" rIns="93207" bIns="152102" rtlCol="0">
            <a:noAutofit/>
          </a:bodyPr>
          <a:lstStyle/>
          <a:p>
            <a:pPr marL="93188" algn="ctr" defTabSz="949772">
              <a:lnSpc>
                <a:spcPct val="90000"/>
              </a:lnSpc>
              <a:defRPr/>
            </a:pP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Up to 1M predictions/second</a:t>
            </a:r>
          </a:p>
        </p:txBody>
      </p:sp>
      <p:sp>
        <p:nvSpPr>
          <p:cNvPr id="24" name="TextBox 23"/>
          <p:cNvSpPr txBox="1"/>
          <p:nvPr/>
        </p:nvSpPr>
        <p:spPr>
          <a:xfrm>
            <a:off x="9198755" y="2541363"/>
            <a:ext cx="2863796" cy="2684220"/>
          </a:xfrm>
          <a:prstGeom prst="rect">
            <a:avLst/>
          </a:prstGeom>
          <a:noFill/>
        </p:spPr>
        <p:txBody>
          <a:bodyPr wrap="square" lIns="46604" tIns="65246" rIns="93207" bIns="152102" rtlCol="0">
            <a:noAutofit/>
          </a:bodyPr>
          <a:lstStyle/>
          <a:p>
            <a:pPr marL="93188" algn="ctr" defTabSz="949772">
              <a:lnSpc>
                <a:spcPct val="90000"/>
              </a:lnSpc>
              <a:spcBef>
                <a:spcPts val="306"/>
              </a:spcBef>
              <a:defRPr/>
            </a:pP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Any data, any platform, </a:t>
            </a:r>
            <a:b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b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any language </a:t>
            </a:r>
            <a:br>
              <a:rPr lang="en-US" sz="1224"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br>
            <a:endParaRPr lang="en-US" sz="1224"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p:txBody>
      </p:sp>
      <p:sp>
        <p:nvSpPr>
          <p:cNvPr id="26" name="Rectangle 25"/>
          <p:cNvSpPr/>
          <p:nvPr/>
        </p:nvSpPr>
        <p:spPr>
          <a:xfrm>
            <a:off x="267341" y="7087785"/>
            <a:ext cx="11567952" cy="432022"/>
          </a:xfrm>
          <a:prstGeom prst="rect">
            <a:avLst/>
          </a:prstGeom>
        </p:spPr>
        <p:txBody>
          <a:bodyPr wrap="square">
            <a:spAutoFit/>
          </a:bodyPr>
          <a:lstStyle/>
          <a:p>
            <a:pPr defTabSz="931509">
              <a:defRPr/>
            </a:pPr>
            <a:r>
              <a:rPr lang="en-US" sz="714" i="1" kern="0" dirty="0">
                <a:solidFill>
                  <a:srgbClr val="353535"/>
                </a:solidFill>
                <a:latin typeface="Segoe UI Semilight"/>
              </a:rPr>
              <a:t>The above graphics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endParaRPr lang="en-US" sz="714" kern="0" dirty="0">
              <a:solidFill>
                <a:srgbClr val="353535"/>
              </a:solidFill>
              <a:latin typeface="Segoe UI Semilight"/>
            </a:endParaRPr>
          </a:p>
        </p:txBody>
      </p:sp>
      <p:sp>
        <p:nvSpPr>
          <p:cNvPr id="27" name="TextBox 26"/>
          <p:cNvSpPr txBox="1"/>
          <p:nvPr/>
        </p:nvSpPr>
        <p:spPr>
          <a:xfrm>
            <a:off x="267341" y="7430627"/>
            <a:ext cx="5308876" cy="233011"/>
          </a:xfrm>
          <a:prstGeom prst="rect">
            <a:avLst/>
          </a:prstGeom>
          <a:noFill/>
        </p:spPr>
        <p:txBody>
          <a:bodyPr wrap="square" lIns="93234" tIns="149174" rIns="186468" bIns="149174" rtlCol="0">
            <a:noAutofit/>
          </a:bodyPr>
          <a:lstStyle/>
          <a:p>
            <a:pPr defTabSz="950042">
              <a:lnSpc>
                <a:spcPct val="90000"/>
              </a:lnSpc>
              <a:spcAft>
                <a:spcPts val="612"/>
              </a:spcAft>
              <a:defRPr/>
            </a:pPr>
            <a:r>
              <a:rPr lang="en-US" sz="702" i="1" kern="0" dirty="0">
                <a:solidFill>
                  <a:srgbClr val="353535"/>
                </a:solidFill>
                <a:latin typeface="Segoe UI Semilight"/>
              </a:rPr>
              <a:t>National Institute of Standards and Technology Comprehensive Vulnerability Database update 2/2017.</a:t>
            </a:r>
          </a:p>
        </p:txBody>
      </p:sp>
      <p:graphicFrame>
        <p:nvGraphicFramePr>
          <p:cNvPr id="31" name="Chart 30"/>
          <p:cNvGraphicFramePr/>
          <p:nvPr>
            <p:extLst/>
          </p:nvPr>
        </p:nvGraphicFramePr>
        <p:xfrm>
          <a:off x="3353597" y="3078094"/>
          <a:ext cx="2651109" cy="2052764"/>
        </p:xfrm>
        <a:graphic>
          <a:graphicData uri="http://schemas.openxmlformats.org/drawingml/2006/chart">
            <c:chart xmlns:c="http://schemas.openxmlformats.org/drawingml/2006/chart" xmlns:r="http://schemas.openxmlformats.org/officeDocument/2006/relationships" r:id="rId3"/>
          </a:graphicData>
        </a:graphic>
      </p:graphicFrame>
      <p:sp>
        <p:nvSpPr>
          <p:cNvPr id="86" name="TextBox 85"/>
          <p:cNvSpPr txBox="1"/>
          <p:nvPr/>
        </p:nvSpPr>
        <p:spPr>
          <a:xfrm>
            <a:off x="6244942" y="4698205"/>
            <a:ext cx="2874860" cy="387430"/>
          </a:xfrm>
          <a:prstGeom prst="rect">
            <a:avLst/>
          </a:prstGeom>
          <a:noFill/>
        </p:spPr>
        <p:txBody>
          <a:bodyPr wrap="square" lIns="186415" tIns="149131" rIns="186415" bIns="149131" rtlCol="0">
            <a:noAutofit/>
          </a:bodyPr>
          <a:lstStyle/>
          <a:p>
            <a:pPr algn="ctr" defTabSz="949677">
              <a:lnSpc>
                <a:spcPct val="90000"/>
              </a:lnSpc>
              <a:spcAft>
                <a:spcPts val="612"/>
              </a:spcAft>
              <a:defRPr/>
            </a:pPr>
            <a:r>
              <a:rPr lang="en-US" sz="1067" b="1" kern="0" dirty="0">
                <a:gradFill>
                  <a:gsLst>
                    <a:gs pos="88496">
                      <a:srgbClr val="18182A"/>
                    </a:gs>
                    <a:gs pos="70796">
                      <a:srgbClr val="18182A"/>
                    </a:gs>
                  </a:gsLst>
                  <a:lin ang="5400000" scaled="1"/>
                </a:gradFill>
                <a:latin typeface="Segoe UI Semilight"/>
              </a:rPr>
              <a:t>Native R and Python integration</a:t>
            </a:r>
          </a:p>
        </p:txBody>
      </p:sp>
      <p:sp>
        <p:nvSpPr>
          <p:cNvPr id="89" name="Title 4"/>
          <p:cNvSpPr>
            <a:spLocks noGrp="1"/>
          </p:cNvSpPr>
          <p:nvPr>
            <p:ph type="title"/>
          </p:nvPr>
        </p:nvSpPr>
        <p:spPr/>
        <p:txBody>
          <a:bodyPr/>
          <a:lstStyle/>
          <a:p>
            <a:pPr defTabSz="932563">
              <a:spcBef>
                <a:spcPts val="0"/>
              </a:spcBef>
              <a:spcAft>
                <a:spcPts val="600"/>
              </a:spcAft>
              <a:defRPr/>
            </a:pPr>
            <a:r>
              <a:rPr lang="en-US" sz="4488" spc="-153" dirty="0">
                <a:ln>
                  <a:noFill/>
                </a:ln>
                <a:solidFill>
                  <a:srgbClr val="FFFFFF"/>
                </a:solidFill>
                <a:latin typeface="Segoe UI Semibold" panose="020B0702040204020203" pitchFamily="34" charset="0"/>
                <a:cs typeface="Segoe UI Semibold" panose="020B0702040204020203" pitchFamily="34" charset="0"/>
              </a:rPr>
              <a:t>SQL Server 2017</a:t>
            </a:r>
          </a:p>
        </p:txBody>
      </p:sp>
      <p:sp>
        <p:nvSpPr>
          <p:cNvPr id="90" name="Title 4"/>
          <p:cNvSpPr txBox="1">
            <a:spLocks/>
          </p:cNvSpPr>
          <p:nvPr/>
        </p:nvSpPr>
        <p:spPr>
          <a:xfrm>
            <a:off x="361254" y="1092329"/>
            <a:ext cx="11249804" cy="533662"/>
          </a:xfrm>
          <a:prstGeom prst="rect">
            <a:avLst/>
          </a:prstGeom>
        </p:spPr>
        <p:txBody>
          <a:bodyPr vert="horz" lIns="93260" tIns="46630" rIns="93260" bIns="46630" rtlCol="0" anchor="t">
            <a:normAutofit fontScale="92500"/>
          </a:bodyPr>
          <a:lstStyle>
            <a:lvl1pPr algn="l" defTabSz="914400" rtl="0" eaLnBrk="1" latinLnBrk="0" hangingPunct="1">
              <a:lnSpc>
                <a:spcPct val="90000"/>
              </a:lnSpc>
              <a:spcBef>
                <a:spcPct val="0"/>
              </a:spcBef>
              <a:buNone/>
              <a:defRPr sz="5400" kern="1200">
                <a:solidFill>
                  <a:schemeClr val="accent2"/>
                </a:solidFill>
                <a:latin typeface="Segoe UI Light" panose="020B0502040204020203" pitchFamily="34" charset="0"/>
                <a:ea typeface="+mj-ea"/>
                <a:cs typeface="Segoe UI Light" panose="020B0502040204020203" pitchFamily="34" charset="0"/>
              </a:defRPr>
            </a:lvl1pPr>
          </a:lstStyle>
          <a:p>
            <a:pPr defTabSz="931240" fontAlgn="base">
              <a:spcAft>
                <a:spcPct val="0"/>
              </a:spcAft>
              <a:defRPr/>
            </a:pPr>
            <a:r>
              <a:rPr lang="en-US" sz="1836" dirty="0">
                <a:solidFill>
                  <a:srgbClr val="0078D7"/>
                </a:solidFill>
                <a:latin typeface="Segoe UI Semibold" panose="020B0702040204020203" pitchFamily="34" charset="0"/>
                <a:cs typeface="Segoe UI Semibold" panose="020B0702040204020203" pitchFamily="34" charset="0"/>
              </a:rPr>
              <a:t>Industry-leading performance on the most secure data platform, with built-in intelligence for all your data</a:t>
            </a:r>
          </a:p>
          <a:p>
            <a:pPr defTabSz="931240" fontAlgn="base">
              <a:spcAft>
                <a:spcPct val="0"/>
              </a:spcAft>
              <a:defRPr/>
            </a:pPr>
            <a:endParaRPr lang="en-US" sz="1836" dirty="0">
              <a:solidFill>
                <a:srgbClr val="0078D7"/>
              </a:solidFill>
              <a:latin typeface="Segoe UI Semibold" panose="020B0702040204020203" pitchFamily="34" charset="0"/>
              <a:cs typeface="Segoe UI Semibold" panose="020B0702040204020203" pitchFamily="34" charset="0"/>
            </a:endParaRPr>
          </a:p>
        </p:txBody>
      </p:sp>
      <p:sp>
        <p:nvSpPr>
          <p:cNvPr id="136" name="Rectangle 135"/>
          <p:cNvSpPr/>
          <p:nvPr/>
        </p:nvSpPr>
        <p:spPr bwMode="auto">
          <a:xfrm>
            <a:off x="9823612" y="4679776"/>
            <a:ext cx="1874404" cy="5242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marL="93188" algn="ctr" defTabSz="949772">
              <a:spcBef>
                <a:spcPts val="306"/>
              </a:spcBef>
              <a:defRPr/>
            </a:pPr>
            <a:r>
              <a:rPr lang="en-US" sz="1067" b="1" kern="0" dirty="0">
                <a:gradFill>
                  <a:gsLst>
                    <a:gs pos="88496">
                      <a:srgbClr val="18182A"/>
                    </a:gs>
                    <a:gs pos="70796">
                      <a:srgbClr val="18182A"/>
                    </a:gs>
                  </a:gsLst>
                  <a:lin ang="5400000" scaled="1"/>
                </a:gradFill>
                <a:latin typeface="Segoe UI Semilight"/>
              </a:rPr>
              <a:t>Java, PHP, node.js, .NET</a:t>
            </a:r>
          </a:p>
        </p:txBody>
      </p:sp>
      <p:sp>
        <p:nvSpPr>
          <p:cNvPr id="88" name="Freeform 157"/>
          <p:cNvSpPr>
            <a:spLocks noChangeAspect="1"/>
          </p:cNvSpPr>
          <p:nvPr/>
        </p:nvSpPr>
        <p:spPr bwMode="black">
          <a:xfrm>
            <a:off x="9701621" y="3180538"/>
            <a:ext cx="2065308" cy="1555278"/>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80808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3" name="Picture 92"/>
          <p:cNvPicPr>
            <a:picLocks noChangeAspect="1"/>
          </p:cNvPicPr>
          <p:nvPr/>
        </p:nvPicPr>
        <p:blipFill>
          <a:blip r:embed="rId4"/>
          <a:stretch>
            <a:fillRect/>
          </a:stretch>
        </p:blipFill>
        <p:spPr>
          <a:xfrm>
            <a:off x="1016281" y="3061730"/>
            <a:ext cx="1551803" cy="2069128"/>
          </a:xfrm>
          <a:prstGeom prst="rect">
            <a:avLst/>
          </a:prstGeom>
          <a:effectLst/>
        </p:spPr>
      </p:pic>
      <p:grpSp>
        <p:nvGrpSpPr>
          <p:cNvPr id="2" name="Group 1"/>
          <p:cNvGrpSpPr/>
          <p:nvPr/>
        </p:nvGrpSpPr>
        <p:grpSpPr>
          <a:xfrm>
            <a:off x="2009164" y="4368655"/>
            <a:ext cx="787688" cy="764498"/>
            <a:chOff x="849779" y="3315422"/>
            <a:chExt cx="772313" cy="749576"/>
          </a:xfrm>
        </p:grpSpPr>
        <p:sp>
          <p:nvSpPr>
            <p:cNvPr id="69" name="Freeform 68"/>
            <p:cNvSpPr/>
            <p:nvPr/>
          </p:nvSpPr>
          <p:spPr>
            <a:xfrm>
              <a:off x="849779" y="3315422"/>
              <a:ext cx="772313" cy="749576"/>
            </a:xfrm>
            <a:custGeom>
              <a:avLst/>
              <a:gdLst>
                <a:gd name="connsiteX0" fmla="*/ 2140724 w 3291205"/>
                <a:gd name="connsiteY0" fmla="*/ 79978 h 3145151"/>
                <a:gd name="connsiteX1" fmla="*/ 2271639 w 3291205"/>
                <a:gd name="connsiteY1" fmla="*/ 378788 h 3145151"/>
                <a:gd name="connsiteX2" fmla="*/ 2617512 w 3291205"/>
                <a:gd name="connsiteY2" fmla="*/ 300330 h 3145151"/>
                <a:gd name="connsiteX3" fmla="*/ 2646115 w 3291205"/>
                <a:gd name="connsiteY3" fmla="*/ 639577 h 3145151"/>
                <a:gd name="connsiteX4" fmla="*/ 2968647 w 3291205"/>
                <a:gd name="connsiteY4" fmla="*/ 671037 h 3145151"/>
                <a:gd name="connsiteX5" fmla="*/ 2899015 w 3291205"/>
                <a:gd name="connsiteY5" fmla="*/ 960358 h 3145151"/>
                <a:gd name="connsiteX6" fmla="*/ 3218179 w 3291205"/>
                <a:gd name="connsiteY6" fmla="*/ 1086618 h 3145151"/>
                <a:gd name="connsiteX7" fmla="*/ 3026600 w 3291205"/>
                <a:gd name="connsiteY7" fmla="*/ 1384936 h 3145151"/>
                <a:gd name="connsiteX8" fmla="*/ 3291205 w 3291205"/>
                <a:gd name="connsiteY8" fmla="*/ 1606454 h 3145151"/>
                <a:gd name="connsiteX9" fmla="*/ 3051990 w 3291205"/>
                <a:gd name="connsiteY9" fmla="*/ 1799752 h 3145151"/>
                <a:gd name="connsiteX10" fmla="*/ 3218179 w 3291205"/>
                <a:gd name="connsiteY10" fmla="*/ 2058533 h 3145151"/>
                <a:gd name="connsiteX11" fmla="*/ 2897288 w 3291205"/>
                <a:gd name="connsiteY11" fmla="*/ 2185476 h 3145151"/>
                <a:gd name="connsiteX12" fmla="*/ 2985200 w 3291205"/>
                <a:gd name="connsiteY12" fmla="*/ 2528940 h 3145151"/>
                <a:gd name="connsiteX13" fmla="*/ 2642513 w 3291205"/>
                <a:gd name="connsiteY13" fmla="*/ 2548291 h 3145151"/>
                <a:gd name="connsiteX14" fmla="*/ 2617512 w 3291205"/>
                <a:gd name="connsiteY14" fmla="*/ 2844821 h 3145151"/>
                <a:gd name="connsiteX15" fmla="*/ 2301480 w 3291205"/>
                <a:gd name="connsiteY15" fmla="*/ 2773133 h 3145151"/>
                <a:gd name="connsiteX16" fmla="*/ 2167521 w 3291205"/>
                <a:gd name="connsiteY16" fmla="*/ 3086121 h 3145151"/>
                <a:gd name="connsiteX17" fmla="*/ 1863939 w 3291205"/>
                <a:gd name="connsiteY17" fmla="*/ 2902756 h 3145151"/>
                <a:gd name="connsiteX18" fmla="*/ 1645602 w 3291205"/>
                <a:gd name="connsiteY18" fmla="*/ 3145151 h 3145151"/>
                <a:gd name="connsiteX19" fmla="*/ 1430209 w 3291205"/>
                <a:gd name="connsiteY19" fmla="*/ 2906024 h 3145151"/>
                <a:gd name="connsiteX20" fmla="*/ 1150482 w 3291205"/>
                <a:gd name="connsiteY20" fmla="*/ 3065174 h 3145151"/>
                <a:gd name="connsiteX21" fmla="*/ 1019566 w 3291205"/>
                <a:gd name="connsiteY21" fmla="*/ 2766363 h 3145151"/>
                <a:gd name="connsiteX22" fmla="*/ 673691 w 3291205"/>
                <a:gd name="connsiteY22" fmla="*/ 2844821 h 3145151"/>
                <a:gd name="connsiteX23" fmla="*/ 645088 w 3291205"/>
                <a:gd name="connsiteY23" fmla="*/ 2505574 h 3145151"/>
                <a:gd name="connsiteX24" fmla="*/ 322558 w 3291205"/>
                <a:gd name="connsiteY24" fmla="*/ 2474115 h 3145151"/>
                <a:gd name="connsiteX25" fmla="*/ 392190 w 3291205"/>
                <a:gd name="connsiteY25" fmla="*/ 2184794 h 3145151"/>
                <a:gd name="connsiteX26" fmla="*/ 73024 w 3291205"/>
                <a:gd name="connsiteY26" fmla="*/ 2058533 h 3145151"/>
                <a:gd name="connsiteX27" fmla="*/ 264603 w 3291205"/>
                <a:gd name="connsiteY27" fmla="*/ 1760215 h 3145151"/>
                <a:gd name="connsiteX28" fmla="*/ 0 w 3291205"/>
                <a:gd name="connsiteY28" fmla="*/ 1538697 h 3145151"/>
                <a:gd name="connsiteX29" fmla="*/ 239214 w 3291205"/>
                <a:gd name="connsiteY29" fmla="*/ 1345401 h 3145151"/>
                <a:gd name="connsiteX30" fmla="*/ 73024 w 3291205"/>
                <a:gd name="connsiteY30" fmla="*/ 1086618 h 3145151"/>
                <a:gd name="connsiteX31" fmla="*/ 393916 w 3291205"/>
                <a:gd name="connsiteY31" fmla="*/ 959675 h 3145151"/>
                <a:gd name="connsiteX32" fmla="*/ 306005 w 3291205"/>
                <a:gd name="connsiteY32" fmla="*/ 616211 h 3145151"/>
                <a:gd name="connsiteX33" fmla="*/ 648690 w 3291205"/>
                <a:gd name="connsiteY33" fmla="*/ 596861 h 3145151"/>
                <a:gd name="connsiteX34" fmla="*/ 673691 w 3291205"/>
                <a:gd name="connsiteY34" fmla="*/ 300330 h 3145151"/>
                <a:gd name="connsiteX35" fmla="*/ 989725 w 3291205"/>
                <a:gd name="connsiteY35" fmla="*/ 372019 h 3145151"/>
                <a:gd name="connsiteX36" fmla="*/ 1123684 w 3291205"/>
                <a:gd name="connsiteY36" fmla="*/ 59030 h 3145151"/>
                <a:gd name="connsiteX37" fmla="*/ 1427265 w 3291205"/>
                <a:gd name="connsiteY37" fmla="*/ 242395 h 3145151"/>
                <a:gd name="connsiteX38" fmla="*/ 1645602 w 3291205"/>
                <a:gd name="connsiteY38" fmla="*/ 0 h 3145151"/>
                <a:gd name="connsiteX39" fmla="*/ 1860996 w 3291205"/>
                <a:gd name="connsiteY39" fmla="*/ 239128 h 314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91205" h="3145151">
                  <a:moveTo>
                    <a:pt x="2140724" y="79978"/>
                  </a:moveTo>
                  <a:lnTo>
                    <a:pt x="2271639" y="378788"/>
                  </a:lnTo>
                  <a:lnTo>
                    <a:pt x="2617512" y="300330"/>
                  </a:lnTo>
                  <a:lnTo>
                    <a:pt x="2646115" y="639577"/>
                  </a:lnTo>
                  <a:lnTo>
                    <a:pt x="2968647" y="671037"/>
                  </a:lnTo>
                  <a:lnTo>
                    <a:pt x="2899015" y="960358"/>
                  </a:lnTo>
                  <a:lnTo>
                    <a:pt x="3218179" y="1086618"/>
                  </a:lnTo>
                  <a:lnTo>
                    <a:pt x="3026600" y="1384936"/>
                  </a:lnTo>
                  <a:lnTo>
                    <a:pt x="3291205" y="1606454"/>
                  </a:lnTo>
                  <a:lnTo>
                    <a:pt x="3051990" y="1799752"/>
                  </a:lnTo>
                  <a:lnTo>
                    <a:pt x="3218179" y="2058533"/>
                  </a:lnTo>
                  <a:lnTo>
                    <a:pt x="2897288" y="2185476"/>
                  </a:lnTo>
                  <a:lnTo>
                    <a:pt x="2985200" y="2528940"/>
                  </a:lnTo>
                  <a:lnTo>
                    <a:pt x="2642513" y="2548291"/>
                  </a:lnTo>
                  <a:lnTo>
                    <a:pt x="2617512" y="2844821"/>
                  </a:lnTo>
                  <a:lnTo>
                    <a:pt x="2301480" y="2773133"/>
                  </a:lnTo>
                  <a:lnTo>
                    <a:pt x="2167521" y="3086121"/>
                  </a:lnTo>
                  <a:lnTo>
                    <a:pt x="1863939" y="2902756"/>
                  </a:lnTo>
                  <a:lnTo>
                    <a:pt x="1645602" y="3145151"/>
                  </a:lnTo>
                  <a:lnTo>
                    <a:pt x="1430209" y="2906024"/>
                  </a:lnTo>
                  <a:lnTo>
                    <a:pt x="1150482" y="3065174"/>
                  </a:lnTo>
                  <a:lnTo>
                    <a:pt x="1019566" y="2766363"/>
                  </a:lnTo>
                  <a:lnTo>
                    <a:pt x="673691" y="2844821"/>
                  </a:lnTo>
                  <a:lnTo>
                    <a:pt x="645088" y="2505574"/>
                  </a:lnTo>
                  <a:lnTo>
                    <a:pt x="322558" y="2474115"/>
                  </a:lnTo>
                  <a:lnTo>
                    <a:pt x="392190" y="2184794"/>
                  </a:lnTo>
                  <a:lnTo>
                    <a:pt x="73024" y="2058533"/>
                  </a:lnTo>
                  <a:lnTo>
                    <a:pt x="264603" y="1760215"/>
                  </a:lnTo>
                  <a:lnTo>
                    <a:pt x="0" y="1538697"/>
                  </a:lnTo>
                  <a:lnTo>
                    <a:pt x="239214" y="1345401"/>
                  </a:lnTo>
                  <a:lnTo>
                    <a:pt x="73024" y="1086618"/>
                  </a:lnTo>
                  <a:lnTo>
                    <a:pt x="393916" y="959675"/>
                  </a:lnTo>
                  <a:lnTo>
                    <a:pt x="306005" y="616211"/>
                  </a:lnTo>
                  <a:lnTo>
                    <a:pt x="648690" y="596861"/>
                  </a:lnTo>
                  <a:lnTo>
                    <a:pt x="673691" y="300330"/>
                  </a:lnTo>
                  <a:lnTo>
                    <a:pt x="989725" y="372019"/>
                  </a:lnTo>
                  <a:lnTo>
                    <a:pt x="1123684" y="59030"/>
                  </a:lnTo>
                  <a:lnTo>
                    <a:pt x="1427265" y="242395"/>
                  </a:lnTo>
                  <a:lnTo>
                    <a:pt x="1645602" y="0"/>
                  </a:lnTo>
                  <a:lnTo>
                    <a:pt x="1860996" y="239128"/>
                  </a:lnTo>
                  <a:close/>
                </a:path>
              </a:pathLst>
            </a:custGeom>
            <a:solidFill>
              <a:srgbClr val="7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632" kern="0">
                <a:solidFill>
                  <a:sysClr val="windowText" lastClr="000000"/>
                </a:solidFill>
                <a:latin typeface="Calibri" panose="020F0502020204030204"/>
              </a:endParaRPr>
            </a:p>
          </p:txBody>
        </p:sp>
        <p:sp>
          <p:nvSpPr>
            <p:cNvPr id="70" name="Rectangle 69"/>
            <p:cNvSpPr/>
            <p:nvPr/>
          </p:nvSpPr>
          <p:spPr>
            <a:xfrm>
              <a:off x="887248" y="3451309"/>
              <a:ext cx="697380" cy="469039"/>
            </a:xfrm>
            <a:prstGeom prst="rect">
              <a:avLst/>
            </a:prstGeom>
            <a:noFill/>
          </p:spPr>
          <p:txBody>
            <a:bodyPr wrap="square" anchor="ctr">
              <a:spAutoFit/>
            </a:bodyPr>
            <a:lstStyle/>
            <a:p>
              <a:pPr algn="ctr" defTabSz="932597">
                <a:defRPr/>
              </a:pPr>
              <a:r>
                <a:rPr lang="en-US" sz="2448" kern="0" dirty="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#1</a:t>
              </a:r>
              <a:endParaRPr lang="en-US" sz="2448" kern="0" dirty="0">
                <a:solidFill>
                  <a:prstClr val="white"/>
                </a:solidFill>
                <a:latin typeface="Segoe UI Semibold" panose="020B0702040204020203" pitchFamily="34" charset="0"/>
                <a:cs typeface="Segoe UI Semibold" panose="020B0702040204020203" pitchFamily="34" charset="0"/>
              </a:endParaRPr>
            </a:p>
          </p:txBody>
        </p:sp>
      </p:grpSp>
      <p:pic>
        <p:nvPicPr>
          <p:cNvPr id="92" name="Picture 91"/>
          <p:cNvPicPr>
            <a:picLocks noChangeAspect="1"/>
          </p:cNvPicPr>
          <p:nvPr/>
        </p:nvPicPr>
        <p:blipFill>
          <a:blip r:embed="rId4"/>
          <a:stretch>
            <a:fillRect/>
          </a:stretch>
        </p:blipFill>
        <p:spPr>
          <a:xfrm>
            <a:off x="7155323" y="3432045"/>
            <a:ext cx="1035488" cy="1380688"/>
          </a:xfrm>
          <a:prstGeom prst="rect">
            <a:avLst/>
          </a:prstGeom>
          <a:effectLst/>
        </p:spPr>
      </p:pic>
      <p:grpSp>
        <p:nvGrpSpPr>
          <p:cNvPr id="79" name="Group 78"/>
          <p:cNvGrpSpPr/>
          <p:nvPr/>
        </p:nvGrpSpPr>
        <p:grpSpPr>
          <a:xfrm>
            <a:off x="7390825" y="2947026"/>
            <a:ext cx="614018" cy="733674"/>
            <a:chOff x="11214805" y="1018675"/>
            <a:chExt cx="540923" cy="646334"/>
          </a:xfrm>
        </p:grpSpPr>
        <p:grpSp>
          <p:nvGrpSpPr>
            <p:cNvPr id="80" name="Group 79"/>
            <p:cNvGrpSpPr/>
            <p:nvPr/>
          </p:nvGrpSpPr>
          <p:grpSpPr>
            <a:xfrm>
              <a:off x="11214805" y="1018675"/>
              <a:ext cx="540923" cy="540923"/>
              <a:chOff x="10381422" y="1027194"/>
              <a:chExt cx="769523" cy="769523"/>
            </a:xfrm>
          </p:grpSpPr>
          <p:sp>
            <p:nvSpPr>
              <p:cNvPr id="82" name="Oval 81"/>
              <p:cNvSpPr/>
              <p:nvPr/>
            </p:nvSpPr>
            <p:spPr>
              <a:xfrm>
                <a:off x="10381422" y="1027194"/>
                <a:ext cx="769523" cy="769523"/>
              </a:xfrm>
              <a:prstGeom prst="ellipse">
                <a:avLst/>
              </a:prstGeom>
              <a:solidFill>
                <a:srgbClr val="808080"/>
              </a:solidFill>
              <a:ln w="12700" cap="flat" cmpd="sng" algn="ctr">
                <a:noFill/>
                <a:prstDash val="solid"/>
                <a:miter lim="800000"/>
              </a:ln>
              <a:effectLst/>
            </p:spPr>
            <p:txBody>
              <a:bodyPr rtlCol="0" anchor="ctr"/>
              <a:lstStyle/>
              <a:p>
                <a:pPr algn="ctr" defTabSz="951304">
                  <a:defRPr/>
                </a:pPr>
                <a:endParaRPr lang="en-US" sz="1836" kern="0">
                  <a:solidFill>
                    <a:prstClr val="white"/>
                  </a:solidFill>
                  <a:latin typeface="Segoe UI"/>
                </a:endParaRPr>
              </a:p>
            </p:txBody>
          </p:sp>
          <p:sp>
            <p:nvSpPr>
              <p:cNvPr id="83" name="Freeform 18"/>
              <p:cNvSpPr>
                <a:spLocks noChangeAspect="1" noEditPoints="1"/>
              </p:cNvSpPr>
              <p:nvPr/>
            </p:nvSpPr>
            <p:spPr bwMode="black">
              <a:xfrm rot="17995606">
                <a:off x="10496553" y="1221757"/>
                <a:ext cx="477183" cy="37470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p:spPr>
            <p:txBody>
              <a:bodyPr vert="horz" wrap="square" lIns="92650" tIns="46325" rIns="92650" bIns="46325" numCol="1" anchor="t" anchorCtr="0" compatLnSpc="1">
                <a:prstTxWarp prst="textNoShape">
                  <a:avLst/>
                </a:prstTxWarp>
              </a:bodyPr>
              <a:lstStyle/>
              <a:p>
                <a:pPr defTabSz="926378">
                  <a:defRPr/>
                </a:pPr>
                <a:endParaRPr lang="en-US" sz="1622" kern="0" dirty="0">
                  <a:ln>
                    <a:solidFill>
                      <a:srgbClr val="FFFFFF">
                        <a:alpha val="0"/>
                      </a:srgbClr>
                    </a:solidFill>
                  </a:ln>
                  <a:solidFill>
                    <a:srgbClr val="FFFFFF"/>
                  </a:solidFill>
                  <a:latin typeface="Segoe UI Semilight"/>
                </a:endParaRPr>
              </a:p>
            </p:txBody>
          </p:sp>
        </p:grpSp>
        <p:sp>
          <p:nvSpPr>
            <p:cNvPr id="81" name="Down Arrow 80"/>
            <p:cNvSpPr/>
            <p:nvPr/>
          </p:nvSpPr>
          <p:spPr>
            <a:xfrm>
              <a:off x="11396218" y="1511842"/>
              <a:ext cx="157932" cy="153167"/>
            </a:xfrm>
            <a:prstGeom prst="downArrow">
              <a:avLst/>
            </a:prstGeom>
            <a:solidFill>
              <a:srgbClr val="808080"/>
            </a:solidFill>
            <a:ln w="12700" cap="flat" cmpd="sng" algn="ctr">
              <a:noFill/>
              <a:prstDash val="solid"/>
              <a:miter lim="800000"/>
            </a:ln>
            <a:effectLst/>
          </p:spPr>
          <p:txBody>
            <a:bodyPr rtlCol="0" anchor="ctr"/>
            <a:lstStyle/>
            <a:p>
              <a:pPr algn="ctr" defTabSz="951304">
                <a:defRPr/>
              </a:pPr>
              <a:endParaRPr lang="en-US" sz="1836" kern="0">
                <a:solidFill>
                  <a:prstClr val="white"/>
                </a:solidFill>
                <a:latin typeface="Segoe UI"/>
              </a:endParaRPr>
            </a:p>
          </p:txBody>
        </p:sp>
      </p:grpSp>
      <p:pic>
        <p:nvPicPr>
          <p:cNvPr id="3076" name="Picture 4" descr="Image result for python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614777" y="4103469"/>
            <a:ext cx="543530" cy="5435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docker logo png"/>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r="57038"/>
          <a:stretch/>
        </p:blipFill>
        <p:spPr bwMode="auto">
          <a:xfrm>
            <a:off x="11040090" y="3590527"/>
            <a:ext cx="570968" cy="37999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linux logo pn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0505172" y="3541335"/>
            <a:ext cx="458206" cy="50638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azure logo png"/>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922798" y="3600234"/>
            <a:ext cx="427945" cy="427945"/>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17"/>
          <p:cNvSpPr/>
          <p:nvPr/>
        </p:nvSpPr>
        <p:spPr bwMode="auto">
          <a:xfrm rot="8100000">
            <a:off x="1455174" y="1723476"/>
            <a:ext cx="658308" cy="658308"/>
          </a:xfrm>
          <a:prstGeom prst="rect">
            <a:avLst/>
          </a:prstGeom>
          <a:solidFill>
            <a:srgbClr val="18182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39">
                    <a:srgbClr val="F8F8F8"/>
                  </a:gs>
                  <a:gs pos="10000">
                    <a:srgbClr val="F8F8F8"/>
                  </a:gs>
                </a:gsLst>
                <a:lin ang="5400000" scaled="0"/>
              </a:gradFill>
              <a:latin typeface="Segoe UI"/>
            </a:endParaRPr>
          </a:p>
        </p:txBody>
      </p:sp>
      <p:sp>
        <p:nvSpPr>
          <p:cNvPr id="22" name="TextBox 21"/>
          <p:cNvSpPr txBox="1"/>
          <p:nvPr/>
        </p:nvSpPr>
        <p:spPr>
          <a:xfrm>
            <a:off x="349978" y="1829320"/>
            <a:ext cx="2868698" cy="511415"/>
          </a:xfrm>
          <a:prstGeom prst="rect">
            <a:avLst/>
          </a:prstGeom>
          <a:solidFill>
            <a:srgbClr val="18182A"/>
          </a:solidFill>
        </p:spPr>
        <p:txBody>
          <a:bodyPr wrap="square" lIns="93207" tIns="93207" rIns="186388" bIns="149110" rtlCol="0" anchor="b">
            <a:noAutofit/>
          </a:bodyPr>
          <a:lstStyle/>
          <a:p>
            <a:pPr algn="ctr" defTabSz="931240" fontAlgn="base">
              <a:lnSpc>
                <a:spcPct val="90000"/>
              </a:lnSpc>
              <a:spcBef>
                <a:spcPct val="0"/>
              </a:spcBef>
              <a:spcAft>
                <a:spcPct val="0"/>
              </a:spcAft>
              <a:defRPr/>
            </a:pPr>
            <a:r>
              <a:rPr lang="en-US" sz="1836" dirty="0">
                <a:solidFill>
                  <a:srgbClr val="FFFFFF"/>
                </a:solidFill>
                <a:latin typeface="Segoe UI Semibold" panose="020B0702040204020203" pitchFamily="34" charset="0"/>
                <a:cs typeface="Segoe UI Semibold" panose="020B0702040204020203" pitchFamily="34" charset="0"/>
              </a:rPr>
              <a:t>Fastest performance</a:t>
            </a:r>
          </a:p>
        </p:txBody>
      </p:sp>
      <p:sp>
        <p:nvSpPr>
          <p:cNvPr id="96" name="Rectangle 17"/>
          <p:cNvSpPr/>
          <p:nvPr/>
        </p:nvSpPr>
        <p:spPr bwMode="auto">
          <a:xfrm rot="8100000">
            <a:off x="4402617" y="1723477"/>
            <a:ext cx="658308" cy="658308"/>
          </a:xfrm>
          <a:prstGeom prst="rect">
            <a:avLst/>
          </a:prstGeom>
          <a:solidFill>
            <a:srgbClr val="18182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39">
                    <a:srgbClr val="F8F8F8"/>
                  </a:gs>
                  <a:gs pos="10000">
                    <a:srgbClr val="F8F8F8"/>
                  </a:gs>
                </a:gsLst>
                <a:lin ang="5400000" scaled="0"/>
              </a:gradFill>
              <a:latin typeface="Segoe UI"/>
            </a:endParaRPr>
          </a:p>
        </p:txBody>
      </p:sp>
      <p:sp>
        <p:nvSpPr>
          <p:cNvPr id="97" name="Rectangle 17"/>
          <p:cNvSpPr/>
          <p:nvPr/>
        </p:nvSpPr>
        <p:spPr bwMode="auto">
          <a:xfrm rot="8100000">
            <a:off x="7353219" y="1723479"/>
            <a:ext cx="658308" cy="658308"/>
          </a:xfrm>
          <a:prstGeom prst="rect">
            <a:avLst/>
          </a:prstGeom>
          <a:solidFill>
            <a:srgbClr val="18182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39">
                    <a:srgbClr val="F8F8F8"/>
                  </a:gs>
                  <a:gs pos="10000">
                    <a:srgbClr val="F8F8F8"/>
                  </a:gs>
                </a:gsLst>
                <a:lin ang="5400000" scaled="0"/>
              </a:gradFill>
              <a:latin typeface="Segoe UI"/>
            </a:endParaRPr>
          </a:p>
        </p:txBody>
      </p:sp>
      <p:sp>
        <p:nvSpPr>
          <p:cNvPr id="98" name="Rectangle 17"/>
          <p:cNvSpPr/>
          <p:nvPr/>
        </p:nvSpPr>
        <p:spPr bwMode="auto">
          <a:xfrm rot="8100000">
            <a:off x="10300004" y="1723480"/>
            <a:ext cx="658308" cy="658308"/>
          </a:xfrm>
          <a:prstGeom prst="rect">
            <a:avLst/>
          </a:prstGeom>
          <a:solidFill>
            <a:srgbClr val="18182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39">
                    <a:srgbClr val="F8F8F8"/>
                  </a:gs>
                  <a:gs pos="10000">
                    <a:srgbClr val="F8F8F8"/>
                  </a:gs>
                </a:gsLst>
                <a:lin ang="5400000" scaled="0"/>
              </a:gradFill>
              <a:latin typeface="Segoe UI"/>
            </a:endParaRPr>
          </a:p>
        </p:txBody>
      </p:sp>
      <p:sp>
        <p:nvSpPr>
          <p:cNvPr id="21" name="TextBox 20"/>
          <p:cNvSpPr txBox="1"/>
          <p:nvPr/>
        </p:nvSpPr>
        <p:spPr>
          <a:xfrm>
            <a:off x="3294340" y="1831380"/>
            <a:ext cx="2874860" cy="511415"/>
          </a:xfrm>
          <a:prstGeom prst="rect">
            <a:avLst/>
          </a:prstGeom>
          <a:solidFill>
            <a:srgbClr val="18182A"/>
          </a:solidFill>
        </p:spPr>
        <p:txBody>
          <a:bodyPr wrap="square" lIns="93207" tIns="93207" rIns="186388" bIns="149110" rtlCol="0" anchor="b">
            <a:noAutofit/>
          </a:bodyPr>
          <a:lstStyle/>
          <a:p>
            <a:pPr algn="ctr" defTabSz="931240" fontAlgn="base">
              <a:lnSpc>
                <a:spcPct val="90000"/>
              </a:lnSpc>
              <a:spcBef>
                <a:spcPct val="0"/>
              </a:spcBef>
              <a:spcAft>
                <a:spcPct val="0"/>
              </a:spcAft>
              <a:defRPr/>
            </a:pPr>
            <a:r>
              <a:rPr lang="en-US" sz="1836" dirty="0">
                <a:solidFill>
                  <a:srgbClr val="FFFFFF"/>
                </a:solidFill>
                <a:latin typeface="Segoe UI Semibold" panose="020B0702040204020203" pitchFamily="34" charset="0"/>
                <a:cs typeface="Segoe UI Semibold" panose="020B0702040204020203" pitchFamily="34" charset="0"/>
              </a:rPr>
              <a:t>Most secure </a:t>
            </a:r>
          </a:p>
        </p:txBody>
      </p:sp>
      <p:sp>
        <p:nvSpPr>
          <p:cNvPr id="23" name="TextBox 22"/>
          <p:cNvSpPr txBox="1"/>
          <p:nvPr/>
        </p:nvSpPr>
        <p:spPr>
          <a:xfrm>
            <a:off x="6244942" y="1829325"/>
            <a:ext cx="2874860" cy="511415"/>
          </a:xfrm>
          <a:prstGeom prst="rect">
            <a:avLst/>
          </a:prstGeom>
          <a:solidFill>
            <a:srgbClr val="18182A"/>
          </a:solidFill>
        </p:spPr>
        <p:txBody>
          <a:bodyPr wrap="square" lIns="93207" tIns="93207" rIns="186388" bIns="149110" rtlCol="0" anchor="b">
            <a:noAutofit/>
          </a:bodyPr>
          <a:lstStyle/>
          <a:p>
            <a:pPr algn="ctr" defTabSz="931240" fontAlgn="base">
              <a:lnSpc>
                <a:spcPct val="90000"/>
              </a:lnSpc>
              <a:spcBef>
                <a:spcPct val="0"/>
              </a:spcBef>
              <a:spcAft>
                <a:spcPct val="0"/>
              </a:spcAft>
              <a:defRPr/>
            </a:pPr>
            <a:r>
              <a:rPr lang="en-US" sz="1836" dirty="0">
                <a:solidFill>
                  <a:srgbClr val="FFFFFF"/>
                </a:solidFill>
                <a:latin typeface="Segoe UI Semibold" panose="020B0702040204020203" pitchFamily="34" charset="0"/>
                <a:cs typeface="Segoe UI Semibold" panose="020B0702040204020203" pitchFamily="34" charset="0"/>
              </a:rPr>
              <a:t>Real-time intelligence </a:t>
            </a:r>
          </a:p>
        </p:txBody>
      </p:sp>
      <p:sp>
        <p:nvSpPr>
          <p:cNvPr id="25" name="TextBox 24"/>
          <p:cNvSpPr txBox="1"/>
          <p:nvPr/>
        </p:nvSpPr>
        <p:spPr>
          <a:xfrm>
            <a:off x="9194808" y="1821836"/>
            <a:ext cx="2868698" cy="511415"/>
          </a:xfrm>
          <a:prstGeom prst="rect">
            <a:avLst/>
          </a:prstGeom>
          <a:solidFill>
            <a:srgbClr val="18182A"/>
          </a:solidFill>
        </p:spPr>
        <p:txBody>
          <a:bodyPr wrap="square" lIns="93207" tIns="93207" rIns="186388" bIns="149110" rtlCol="0" anchor="b">
            <a:noAutofit/>
          </a:bodyPr>
          <a:lstStyle/>
          <a:p>
            <a:pPr algn="ctr" defTabSz="931240" fontAlgn="base">
              <a:lnSpc>
                <a:spcPct val="90000"/>
              </a:lnSpc>
              <a:spcBef>
                <a:spcPct val="0"/>
              </a:spcBef>
              <a:spcAft>
                <a:spcPct val="0"/>
              </a:spcAft>
              <a:defRPr/>
            </a:pPr>
            <a:r>
              <a:rPr lang="en-US" sz="1836" dirty="0">
                <a:solidFill>
                  <a:srgbClr val="FFFFFF"/>
                </a:solidFill>
                <a:latin typeface="Segoe UI Semibold" panose="020B0702040204020203" pitchFamily="34" charset="0"/>
                <a:cs typeface="Segoe UI Semibold" panose="020B0702040204020203" pitchFamily="34" charset="0"/>
              </a:rPr>
              <a:t>For all your applications </a:t>
            </a:r>
          </a:p>
        </p:txBody>
      </p:sp>
      <p:sp>
        <p:nvSpPr>
          <p:cNvPr id="99" name="Freeform 41"/>
          <p:cNvSpPr>
            <a:spLocks noEditPoints="1"/>
          </p:cNvSpPr>
          <p:nvPr/>
        </p:nvSpPr>
        <p:spPr bwMode="auto">
          <a:xfrm>
            <a:off x="7298339" y="4190595"/>
            <a:ext cx="250219" cy="356930"/>
          </a:xfrm>
          <a:custGeom>
            <a:avLst/>
            <a:gdLst>
              <a:gd name="T0" fmla="*/ 60 w 79"/>
              <a:gd name="T1" fmla="*/ 109 h 109"/>
              <a:gd name="T2" fmla="*/ 37 w 79"/>
              <a:gd name="T3" fmla="*/ 63 h 109"/>
              <a:gd name="T4" fmla="*/ 16 w 79"/>
              <a:gd name="T5" fmla="*/ 63 h 109"/>
              <a:gd name="T6" fmla="*/ 16 w 79"/>
              <a:gd name="T7" fmla="*/ 109 h 109"/>
              <a:gd name="T8" fmla="*/ 0 w 79"/>
              <a:gd name="T9" fmla="*/ 109 h 109"/>
              <a:gd name="T10" fmla="*/ 0 w 79"/>
              <a:gd name="T11" fmla="*/ 0 h 109"/>
              <a:gd name="T12" fmla="*/ 42 w 79"/>
              <a:gd name="T13" fmla="*/ 0 h 109"/>
              <a:gd name="T14" fmla="*/ 76 w 79"/>
              <a:gd name="T15" fmla="*/ 32 h 109"/>
              <a:gd name="T16" fmla="*/ 54 w 79"/>
              <a:gd name="T17" fmla="*/ 61 h 109"/>
              <a:gd name="T18" fmla="*/ 79 w 79"/>
              <a:gd name="T19" fmla="*/ 109 h 109"/>
              <a:gd name="T20" fmla="*/ 60 w 79"/>
              <a:gd name="T21" fmla="*/ 109 h 109"/>
              <a:gd name="T22" fmla="*/ 41 w 79"/>
              <a:gd name="T23" fmla="*/ 15 h 109"/>
              <a:gd name="T24" fmla="*/ 16 w 79"/>
              <a:gd name="T25" fmla="*/ 15 h 109"/>
              <a:gd name="T26" fmla="*/ 16 w 79"/>
              <a:gd name="T27" fmla="*/ 49 h 109"/>
              <a:gd name="T28" fmla="*/ 41 w 79"/>
              <a:gd name="T29" fmla="*/ 49 h 109"/>
              <a:gd name="T30" fmla="*/ 60 w 79"/>
              <a:gd name="T31" fmla="*/ 32 h 109"/>
              <a:gd name="T32" fmla="*/ 41 w 79"/>
              <a:gd name="T33" fmla="*/ 1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109">
                <a:moveTo>
                  <a:pt x="60" y="109"/>
                </a:moveTo>
                <a:cubicBezTo>
                  <a:pt x="37" y="63"/>
                  <a:pt x="37" y="63"/>
                  <a:pt x="37" y="63"/>
                </a:cubicBezTo>
                <a:cubicBezTo>
                  <a:pt x="16" y="63"/>
                  <a:pt x="16" y="63"/>
                  <a:pt x="16" y="63"/>
                </a:cubicBezTo>
                <a:cubicBezTo>
                  <a:pt x="16" y="109"/>
                  <a:pt x="16" y="109"/>
                  <a:pt x="16" y="109"/>
                </a:cubicBezTo>
                <a:cubicBezTo>
                  <a:pt x="0" y="109"/>
                  <a:pt x="0" y="109"/>
                  <a:pt x="0" y="109"/>
                </a:cubicBezTo>
                <a:cubicBezTo>
                  <a:pt x="0" y="0"/>
                  <a:pt x="0" y="0"/>
                  <a:pt x="0" y="0"/>
                </a:cubicBezTo>
                <a:cubicBezTo>
                  <a:pt x="42" y="0"/>
                  <a:pt x="42" y="0"/>
                  <a:pt x="42" y="0"/>
                </a:cubicBezTo>
                <a:cubicBezTo>
                  <a:pt x="63" y="0"/>
                  <a:pt x="76" y="13"/>
                  <a:pt x="76" y="32"/>
                </a:cubicBezTo>
                <a:cubicBezTo>
                  <a:pt x="76" y="47"/>
                  <a:pt x="67" y="57"/>
                  <a:pt x="54" y="61"/>
                </a:cubicBezTo>
                <a:cubicBezTo>
                  <a:pt x="79" y="109"/>
                  <a:pt x="79" y="109"/>
                  <a:pt x="79" y="109"/>
                </a:cubicBezTo>
                <a:lnTo>
                  <a:pt x="60" y="109"/>
                </a:lnTo>
                <a:close/>
                <a:moveTo>
                  <a:pt x="41" y="15"/>
                </a:moveTo>
                <a:cubicBezTo>
                  <a:pt x="16" y="15"/>
                  <a:pt x="16" y="15"/>
                  <a:pt x="16" y="15"/>
                </a:cubicBezTo>
                <a:cubicBezTo>
                  <a:pt x="16" y="49"/>
                  <a:pt x="16" y="49"/>
                  <a:pt x="16" y="49"/>
                </a:cubicBezTo>
                <a:cubicBezTo>
                  <a:pt x="41" y="49"/>
                  <a:pt x="41" y="49"/>
                  <a:pt x="41" y="49"/>
                </a:cubicBezTo>
                <a:cubicBezTo>
                  <a:pt x="52" y="49"/>
                  <a:pt x="60" y="43"/>
                  <a:pt x="60" y="32"/>
                </a:cubicBezTo>
                <a:cubicBezTo>
                  <a:pt x="60" y="21"/>
                  <a:pt x="52" y="15"/>
                  <a:pt x="41" y="1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FFFFFF"/>
              </a:solidFill>
              <a:latin typeface="Segoe UI"/>
            </a:endParaRPr>
          </a:p>
        </p:txBody>
      </p:sp>
      <p:grpSp>
        <p:nvGrpSpPr>
          <p:cNvPr id="39" name="Group 38">
            <a:extLst>
              <a:ext uri="{FF2B5EF4-FFF2-40B4-BE49-F238E27FC236}">
                <a16:creationId xmlns:a16="http://schemas.microsoft.com/office/drawing/2014/main" id="{3C2829F3-76F3-4B5A-96D2-65F48792C17B}"/>
              </a:ext>
            </a:extLst>
          </p:cNvPr>
          <p:cNvGrpSpPr/>
          <p:nvPr/>
        </p:nvGrpSpPr>
        <p:grpSpPr>
          <a:xfrm>
            <a:off x="1765" y="5356722"/>
            <a:ext cx="12432948" cy="1695360"/>
            <a:chOff x="866" y="5252165"/>
            <a:chExt cx="12190271" cy="1662269"/>
          </a:xfrm>
        </p:grpSpPr>
        <p:sp>
          <p:nvSpPr>
            <p:cNvPr id="54" name="Rectangle 53">
              <a:extLst>
                <a:ext uri="{FF2B5EF4-FFF2-40B4-BE49-F238E27FC236}">
                  <a16:creationId xmlns:a16="http://schemas.microsoft.com/office/drawing/2014/main" id="{5DB7C75E-8FF3-4AEB-B4D1-571CF92281FD}"/>
                </a:ext>
              </a:extLst>
            </p:cNvPr>
            <p:cNvSpPr/>
            <p:nvPr/>
          </p:nvSpPr>
          <p:spPr bwMode="auto">
            <a:xfrm>
              <a:off x="866" y="5252165"/>
              <a:ext cx="12190271" cy="16045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31240" fontAlgn="base">
                <a:spcBef>
                  <a:spcPct val="0"/>
                </a:spcBef>
                <a:spcAft>
                  <a:spcPct val="0"/>
                </a:spcAft>
                <a:defRPr/>
              </a:pPr>
              <a:endParaRPr lang="en-US" sz="2448" dirty="0">
                <a:solidFill>
                  <a:srgbClr val="FFFFFF"/>
                </a:solidFill>
                <a:latin typeface="Segoe UI Semibold" panose="020B0702040204020203" pitchFamily="34" charset="0"/>
                <a:cs typeface="Segoe UI Semibold" panose="020B0702040204020203" pitchFamily="34" charset="0"/>
              </a:endParaRPr>
            </a:p>
          </p:txBody>
        </p:sp>
        <p:sp>
          <p:nvSpPr>
            <p:cNvPr id="4" name="Rectangle 3"/>
            <p:cNvSpPr/>
            <p:nvPr/>
          </p:nvSpPr>
          <p:spPr bwMode="auto">
            <a:xfrm>
              <a:off x="342222" y="5450665"/>
              <a:ext cx="11484018" cy="5852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388" tIns="149109" rIns="186388" bIns="149109" numCol="1" spcCol="0" rtlCol="0" fromWordArt="0" anchor="t" anchorCtr="0" forceAA="0" compatLnSpc="1">
              <a:prstTxWarp prst="textNoShape">
                <a:avLst/>
              </a:prstTxWarp>
              <a:noAutofit/>
            </a:bodyPr>
            <a:lstStyle/>
            <a:p>
              <a:pPr marL="349387" indent="-349387" algn="ctr" defTabSz="950115">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sp>
          <p:nvSpPr>
            <p:cNvPr id="17" name="TextBox 16"/>
            <p:cNvSpPr txBox="1"/>
            <p:nvPr/>
          </p:nvSpPr>
          <p:spPr>
            <a:xfrm>
              <a:off x="2447527" y="5486332"/>
              <a:ext cx="7145928" cy="576246"/>
            </a:xfrm>
            <a:prstGeom prst="rect">
              <a:avLst/>
            </a:prstGeom>
            <a:noFill/>
          </p:spPr>
          <p:txBody>
            <a:bodyPr wrap="square" lIns="186388" tIns="149109" rIns="186388" bIns="149109" rtlCol="0" anchor="b">
              <a:noAutofit/>
            </a:bodyPr>
            <a:lstStyle/>
            <a:p>
              <a:pPr algn="r" defTabSz="931240" fontAlgn="base">
                <a:spcBef>
                  <a:spcPct val="0"/>
                </a:spcBef>
                <a:spcAft>
                  <a:spcPct val="0"/>
                </a:spcAft>
                <a:defRPr/>
              </a:pPr>
              <a:r>
                <a:rPr lang="en-US" sz="2040" dirty="0">
                  <a:solidFill>
                    <a:srgbClr val="FFFFFF"/>
                  </a:solidFill>
                  <a:latin typeface="Segoe UI Semibold" panose="020B0702040204020203" pitchFamily="34" charset="0"/>
                  <a:cs typeface="Segoe UI Semibold" panose="020B0702040204020203" pitchFamily="34" charset="0"/>
                </a:rPr>
                <a:t>Most consistent experience from on-premises to cloud</a:t>
              </a:r>
            </a:p>
          </p:txBody>
        </p:sp>
        <p:sp>
          <p:nvSpPr>
            <p:cNvPr id="29" name="TextBox 28"/>
            <p:cNvSpPr txBox="1"/>
            <p:nvPr/>
          </p:nvSpPr>
          <p:spPr>
            <a:xfrm>
              <a:off x="2447527" y="6135527"/>
              <a:ext cx="7145928" cy="475488"/>
            </a:xfrm>
            <a:prstGeom prst="rect">
              <a:avLst/>
            </a:prstGeom>
            <a:noFill/>
          </p:spPr>
          <p:txBody>
            <a:bodyPr wrap="square" lIns="0" tIns="0" rIns="0" bIns="0" rtlCol="0" anchor="ctr" anchorCtr="0">
              <a:noAutofit/>
            </a:bodyPr>
            <a:lstStyle/>
            <a:p>
              <a:pPr algn="ctr" defTabSz="931240" fontAlgn="base">
                <a:spcBef>
                  <a:spcPct val="0"/>
                </a:spcBef>
                <a:spcAft>
                  <a:spcPct val="0"/>
                </a:spcAft>
                <a:defRPr/>
              </a:pPr>
              <a:r>
                <a:rPr lang="en-US" sz="2040" dirty="0">
                  <a:solidFill>
                    <a:srgbClr val="000103"/>
                  </a:solidFill>
                  <a:latin typeface="Segoe UI Semibold" panose="020B0702040204020203" pitchFamily="34" charset="0"/>
                  <a:cs typeface="Segoe UI Semibold" panose="020B0702040204020203" pitchFamily="34" charset="0"/>
                </a:rPr>
                <a:t>Unmatched TCO with everything built-in</a:t>
              </a:r>
            </a:p>
          </p:txBody>
        </p:sp>
        <p:pic>
          <p:nvPicPr>
            <p:cNvPr id="32" name="Picture 31">
              <a:extLst>
                <a:ext uri="{FF2B5EF4-FFF2-40B4-BE49-F238E27FC236}">
                  <a16:creationId xmlns:a16="http://schemas.microsoft.com/office/drawing/2014/main" id="{61880D76-6650-4377-AB9C-CF99BA2AD491}"/>
                </a:ext>
              </a:extLst>
            </p:cNvPr>
            <p:cNvPicPr>
              <a:picLocks noChangeAspect="1"/>
            </p:cNvPicPr>
            <p:nvPr/>
          </p:nvPicPr>
          <p:blipFill>
            <a:blip r:embed="rId9"/>
            <a:stretch>
              <a:fillRect/>
            </a:stretch>
          </p:blipFill>
          <p:spPr>
            <a:xfrm>
              <a:off x="803874" y="5376740"/>
              <a:ext cx="1401170" cy="1537694"/>
            </a:xfrm>
            <a:prstGeom prst="rect">
              <a:avLst/>
            </a:prstGeom>
          </p:spPr>
        </p:pic>
        <p:cxnSp>
          <p:nvCxnSpPr>
            <p:cNvPr id="34" name="Straight Arrow Connector 33">
              <a:extLst>
                <a:ext uri="{FF2B5EF4-FFF2-40B4-BE49-F238E27FC236}">
                  <a16:creationId xmlns:a16="http://schemas.microsoft.com/office/drawing/2014/main" id="{20DF0F2F-5C8F-4E0D-96FE-1DB20BABE4F5}"/>
                </a:ext>
              </a:extLst>
            </p:cNvPr>
            <p:cNvCxnSpPr>
              <a:cxnSpLocks/>
            </p:cNvCxnSpPr>
            <p:nvPr/>
          </p:nvCxnSpPr>
          <p:spPr>
            <a:xfrm>
              <a:off x="2591735" y="6046885"/>
              <a:ext cx="7259102" cy="0"/>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C7DF532-8F30-4A94-B13F-140AF7830D1B}"/>
                </a:ext>
              </a:extLst>
            </p:cNvPr>
            <p:cNvPicPr>
              <a:picLocks noChangeAspect="1"/>
            </p:cNvPicPr>
            <p:nvPr/>
          </p:nvPicPr>
          <p:blipFill>
            <a:blip r:embed="rId10"/>
            <a:stretch>
              <a:fillRect/>
            </a:stretch>
          </p:blipFill>
          <p:spPr>
            <a:xfrm>
              <a:off x="10020018" y="5531330"/>
              <a:ext cx="1877500" cy="1079133"/>
            </a:xfrm>
            <a:prstGeom prst="rect">
              <a:avLst/>
            </a:prstGeom>
          </p:spPr>
        </p:pic>
      </p:grpSp>
    </p:spTree>
    <p:extLst>
      <p:ext uri="{BB962C8B-B14F-4D97-AF65-F5344CB8AC3E}">
        <p14:creationId xmlns:p14="http://schemas.microsoft.com/office/powerpoint/2010/main" val="35229270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8182A"/>
        </a:solidFill>
        <a:effectLst/>
      </p:bgPr>
    </p:bg>
    <p:spTree>
      <p:nvGrpSpPr>
        <p:cNvPr id="1" name=""/>
        <p:cNvGrpSpPr/>
        <p:nvPr/>
      </p:nvGrpSpPr>
      <p:grpSpPr>
        <a:xfrm>
          <a:off x="0" y="0"/>
          <a:ext cx="0" cy="0"/>
          <a:chOff x="0" y="0"/>
          <a:chExt cx="0" cy="0"/>
        </a:xfrm>
      </p:grpSpPr>
      <p:sp>
        <p:nvSpPr>
          <p:cNvPr id="7" name="Rectangle 6"/>
          <p:cNvSpPr/>
          <p:nvPr/>
        </p:nvSpPr>
        <p:spPr>
          <a:xfrm>
            <a:off x="4032221" y="1442009"/>
            <a:ext cx="8274945" cy="3346212"/>
          </a:xfrm>
          <a:prstGeom prst="rect">
            <a:avLst/>
          </a:prstGeom>
        </p:spPr>
        <p:txBody>
          <a:bodyPr wrap="square" lIns="149196">
            <a:spAutoFit/>
          </a:bodyPr>
          <a:lstStyle/>
          <a:p>
            <a:pPr marL="466298" indent="-466298" defTabSz="950698">
              <a:lnSpc>
                <a:spcPct val="90000"/>
              </a:lnSpc>
              <a:spcBef>
                <a:spcPts val="1224"/>
              </a:spcBef>
              <a:spcAft>
                <a:spcPts val="1836"/>
              </a:spcAft>
              <a:buFont typeface="Arial" panose="020B0604020202020204" pitchFamily="34" charset="0"/>
              <a:buChar char="•"/>
              <a:defRPr/>
            </a:pPr>
            <a:r>
              <a:rPr lang="en-US" sz="2448" kern="0" dirty="0">
                <a:ln w="3175">
                  <a:noFill/>
                </a:ln>
                <a:solidFill>
                  <a:srgbClr val="FFFFFF"/>
                </a:solidFill>
                <a:latin typeface="Segoe UI"/>
                <a:cs typeface="Segoe UI Semibold" panose="020B0702040204020203" pitchFamily="34" charset="0"/>
              </a:rPr>
              <a:t>Supports </a:t>
            </a:r>
            <a:r>
              <a:rPr lang="en-US" sz="2448" b="1" kern="0" dirty="0">
                <a:ln w="3175">
                  <a:noFill/>
                </a:ln>
                <a:solidFill>
                  <a:srgbClr val="FFFFFF"/>
                </a:solidFill>
                <a:latin typeface="Segoe UI"/>
                <a:cs typeface="Segoe UI Semibold" panose="020B0702040204020203" pitchFamily="34" charset="0"/>
              </a:rPr>
              <a:t>Graph objects </a:t>
            </a:r>
            <a:r>
              <a:rPr lang="en-US" sz="2448" kern="0" dirty="0">
                <a:ln w="3175">
                  <a:noFill/>
                </a:ln>
                <a:solidFill>
                  <a:srgbClr val="FFFFFF"/>
                </a:solidFill>
                <a:latin typeface="Segoe UI"/>
                <a:cs typeface="Segoe UI Semibold" panose="020B0702040204020203" pitchFamily="34" charset="0"/>
              </a:rPr>
              <a:t>&amp; </a:t>
            </a:r>
            <a:r>
              <a:rPr lang="en-US" sz="2448" b="1" kern="0" dirty="0">
                <a:ln w="3175">
                  <a:noFill/>
                </a:ln>
                <a:solidFill>
                  <a:srgbClr val="FFFFFF"/>
                </a:solidFill>
                <a:latin typeface="Segoe UI"/>
                <a:cs typeface="Segoe UI Semibold" panose="020B0702040204020203" pitchFamily="34" charset="0"/>
              </a:rPr>
              <a:t>Graph queries </a:t>
            </a:r>
            <a:r>
              <a:rPr lang="en-US" sz="2448" kern="0" dirty="0">
                <a:ln w="3175">
                  <a:noFill/>
                </a:ln>
                <a:solidFill>
                  <a:srgbClr val="FFFFFF"/>
                </a:solidFill>
                <a:latin typeface="Segoe UI"/>
                <a:cs typeface="Segoe UI Semibold" panose="020B0702040204020203" pitchFamily="34" charset="0"/>
              </a:rPr>
              <a:t>to analyze complex relationships</a:t>
            </a:r>
          </a:p>
          <a:p>
            <a:pPr marL="466298" indent="-466298" defTabSz="950698">
              <a:lnSpc>
                <a:spcPct val="90000"/>
              </a:lnSpc>
              <a:spcBef>
                <a:spcPts val="1224"/>
              </a:spcBef>
              <a:spcAft>
                <a:spcPts val="1836"/>
              </a:spcAft>
              <a:buFont typeface="Arial" panose="020B0604020202020204" pitchFamily="34" charset="0"/>
              <a:buChar char="•"/>
              <a:defRPr/>
            </a:pPr>
            <a:r>
              <a:rPr lang="en-US" sz="2448" b="1" kern="0" dirty="0">
                <a:ln w="3175">
                  <a:noFill/>
                </a:ln>
                <a:solidFill>
                  <a:srgbClr val="FFFFFF"/>
                </a:solidFill>
                <a:latin typeface="Segoe UI"/>
                <a:cs typeface="Segoe UI Semibold" panose="020B0702040204020203" pitchFamily="34" charset="0"/>
              </a:rPr>
              <a:t>Adaptive query processing </a:t>
            </a:r>
            <a:r>
              <a:rPr lang="en-US" sz="2448" kern="0" dirty="0">
                <a:ln w="3175">
                  <a:noFill/>
                </a:ln>
                <a:solidFill>
                  <a:srgbClr val="FFFFFF"/>
                </a:solidFill>
                <a:latin typeface="Segoe UI"/>
                <a:cs typeface="Segoe UI Semibold" panose="020B0702040204020203" pitchFamily="34" charset="0"/>
              </a:rPr>
              <a:t>learns &amp; optimizes for unparalleled performance </a:t>
            </a:r>
          </a:p>
          <a:p>
            <a:pPr marL="466298" indent="-466298" defTabSz="950698">
              <a:lnSpc>
                <a:spcPct val="90000"/>
              </a:lnSpc>
              <a:spcBef>
                <a:spcPts val="1224"/>
              </a:spcBef>
              <a:spcAft>
                <a:spcPts val="1836"/>
              </a:spcAft>
              <a:buFont typeface="Arial" panose="020B0604020202020204" pitchFamily="34" charset="0"/>
              <a:buChar char="•"/>
              <a:defRPr/>
            </a:pPr>
            <a:r>
              <a:rPr lang="en-US" sz="2448" b="1" kern="0" dirty="0">
                <a:ln w="3175">
                  <a:noFill/>
                </a:ln>
                <a:solidFill>
                  <a:srgbClr val="FFFFFF"/>
                </a:solidFill>
                <a:latin typeface="Segoe UI"/>
                <a:cs typeface="Segoe UI Semibold" panose="020B0702040204020203" pitchFamily="34" charset="0"/>
                <a:sym typeface="Wingdings" panose="05000000000000000000" pitchFamily="2" charset="2"/>
              </a:rPr>
              <a:t>Python </a:t>
            </a:r>
            <a:r>
              <a:rPr lang="en-US" sz="2448" kern="0" dirty="0">
                <a:ln w="3175">
                  <a:noFill/>
                </a:ln>
                <a:solidFill>
                  <a:srgbClr val="FFFFFF"/>
                </a:solidFill>
                <a:latin typeface="Segoe UI"/>
                <a:cs typeface="Segoe UI Semibold" panose="020B0702040204020203" pitchFamily="34" charset="0"/>
                <a:sym typeface="Wingdings" panose="05000000000000000000" pitchFamily="2" charset="2"/>
              </a:rPr>
              <a:t>and </a:t>
            </a:r>
            <a:r>
              <a:rPr lang="en-US" sz="2448" b="1" kern="0" dirty="0">
                <a:ln w="3175">
                  <a:noFill/>
                </a:ln>
                <a:solidFill>
                  <a:srgbClr val="FFFFFF"/>
                </a:solidFill>
                <a:latin typeface="Segoe UI"/>
                <a:cs typeface="Segoe UI Semibold" panose="020B0702040204020203" pitchFamily="34" charset="0"/>
                <a:sym typeface="Wingdings" panose="05000000000000000000" pitchFamily="2" charset="2"/>
              </a:rPr>
              <a:t>R</a:t>
            </a:r>
            <a:r>
              <a:rPr lang="en-US" sz="2448" kern="0" dirty="0">
                <a:ln w="3175">
                  <a:noFill/>
                </a:ln>
                <a:solidFill>
                  <a:srgbClr val="FFFFFF"/>
                </a:solidFill>
                <a:latin typeface="Segoe UI"/>
                <a:cs typeface="Segoe UI Semibold" panose="020B0702040204020203" pitchFamily="34" charset="0"/>
                <a:sym typeface="Wingdings" panose="05000000000000000000" pitchFamily="2" charset="2"/>
              </a:rPr>
              <a:t> support</a:t>
            </a:r>
          </a:p>
          <a:p>
            <a:pPr marL="466298" indent="-466298" defTabSz="950698">
              <a:lnSpc>
                <a:spcPct val="90000"/>
              </a:lnSpc>
              <a:spcBef>
                <a:spcPts val="1224"/>
              </a:spcBef>
              <a:spcAft>
                <a:spcPts val="1836"/>
              </a:spcAft>
              <a:buFont typeface="Arial" panose="020B0604020202020204" pitchFamily="34" charset="0"/>
              <a:buChar char="•"/>
              <a:defRPr/>
            </a:pPr>
            <a:r>
              <a:rPr lang="en-US" sz="2448" kern="0" dirty="0">
                <a:ln w="3175">
                  <a:noFill/>
                </a:ln>
                <a:solidFill>
                  <a:srgbClr val="FFFFFF"/>
                </a:solidFill>
                <a:latin typeface="Segoe UI"/>
                <a:cs typeface="Segoe UI Semibold" panose="020B0702040204020203" pitchFamily="34" charset="0"/>
                <a:sym typeface="Wingdings" panose="05000000000000000000" pitchFamily="2" charset="2"/>
              </a:rPr>
              <a:t>Advanced ML + </a:t>
            </a:r>
            <a:r>
              <a:rPr lang="en-US" sz="2448" b="1" kern="0" dirty="0">
                <a:ln w="3175">
                  <a:noFill/>
                </a:ln>
                <a:solidFill>
                  <a:srgbClr val="FFFFFF"/>
                </a:solidFill>
                <a:latin typeface="Segoe UI"/>
                <a:cs typeface="Segoe UI Semibold" panose="020B0702040204020203" pitchFamily="34" charset="0"/>
                <a:sym typeface="Wingdings" panose="05000000000000000000" pitchFamily="2" charset="2"/>
              </a:rPr>
              <a:t>Deep Learning on GPUs</a:t>
            </a:r>
          </a:p>
        </p:txBody>
      </p:sp>
      <p:grpSp>
        <p:nvGrpSpPr>
          <p:cNvPr id="4" name="Group 3">
            <a:extLst>
              <a:ext uri="{FF2B5EF4-FFF2-40B4-BE49-F238E27FC236}">
                <a16:creationId xmlns:a16="http://schemas.microsoft.com/office/drawing/2014/main" id="{DAF0F15F-386F-4F34-8763-B0832D7793B8}"/>
              </a:ext>
            </a:extLst>
          </p:cNvPr>
          <p:cNvGrpSpPr/>
          <p:nvPr/>
        </p:nvGrpSpPr>
        <p:grpSpPr>
          <a:xfrm>
            <a:off x="539967" y="945634"/>
            <a:ext cx="3175841" cy="4298155"/>
            <a:chOff x="1135896" y="1034045"/>
            <a:chExt cx="3113852" cy="4214260"/>
          </a:xfrm>
        </p:grpSpPr>
        <p:pic>
          <p:nvPicPr>
            <p:cNvPr id="19" name="Picture 18">
              <a:extLst>
                <a:ext uri="{FF2B5EF4-FFF2-40B4-BE49-F238E27FC236}">
                  <a16:creationId xmlns:a16="http://schemas.microsoft.com/office/drawing/2014/main" id="{E5619E8A-AB2D-48E6-A279-FD4BFCCF9142}"/>
                </a:ext>
              </a:extLst>
            </p:cNvPr>
            <p:cNvPicPr>
              <a:picLocks noChangeAspect="1"/>
            </p:cNvPicPr>
            <p:nvPr/>
          </p:nvPicPr>
          <p:blipFill>
            <a:blip r:embed="rId3"/>
            <a:stretch>
              <a:fillRect/>
            </a:stretch>
          </p:blipFill>
          <p:spPr>
            <a:xfrm>
              <a:off x="1135896" y="1034045"/>
              <a:ext cx="3113852" cy="4214260"/>
            </a:xfrm>
            <a:prstGeom prst="rect">
              <a:avLst/>
            </a:prstGeom>
          </p:spPr>
        </p:pic>
        <p:sp>
          <p:nvSpPr>
            <p:cNvPr id="22" name="TextBox 21">
              <a:extLst>
                <a:ext uri="{FF2B5EF4-FFF2-40B4-BE49-F238E27FC236}">
                  <a16:creationId xmlns:a16="http://schemas.microsoft.com/office/drawing/2014/main" id="{1B880BBB-9D19-46CF-AE92-B93CB86E8B85}"/>
                </a:ext>
              </a:extLst>
            </p:cNvPr>
            <p:cNvSpPr txBox="1"/>
            <p:nvPr/>
          </p:nvSpPr>
          <p:spPr>
            <a:xfrm>
              <a:off x="1249670" y="3141175"/>
              <a:ext cx="2886303" cy="1425647"/>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4080" dirty="0">
                  <a:solidFill>
                    <a:srgbClr val="D2D2D2">
                      <a:lumMod val="25000"/>
                    </a:srgbClr>
                  </a:solidFill>
                  <a:latin typeface="Segoe UI"/>
                  <a:cs typeface="Segoe UI Semibold" panose="020B0702040204020203" pitchFamily="34" charset="0"/>
                </a:rPr>
                <a:t>SQL Server</a:t>
              </a:r>
              <a:br>
                <a:rPr lang="en-US" sz="4080" dirty="0">
                  <a:solidFill>
                    <a:srgbClr val="D2D2D2">
                      <a:lumMod val="25000"/>
                    </a:srgbClr>
                  </a:solidFill>
                  <a:latin typeface="Segoe UI Semibold" panose="020B0702040204020203" pitchFamily="34" charset="0"/>
                  <a:cs typeface="Segoe UI Semibold" panose="020B0702040204020203" pitchFamily="34" charset="0"/>
                </a:rPr>
              </a:br>
              <a:r>
                <a:rPr lang="en-US" sz="4080" dirty="0">
                  <a:solidFill>
                    <a:srgbClr val="D2D2D2">
                      <a:lumMod val="25000"/>
                    </a:srgbClr>
                  </a:solidFill>
                  <a:latin typeface="Segoe UI Semibold" panose="020B0702040204020203" pitchFamily="34" charset="0"/>
                  <a:cs typeface="Segoe UI Semibold" panose="020B0702040204020203" pitchFamily="34" charset="0"/>
                </a:rPr>
                <a:t>2017</a:t>
              </a:r>
            </a:p>
          </p:txBody>
        </p:sp>
      </p:grpSp>
      <p:sp>
        <p:nvSpPr>
          <p:cNvPr id="13" name="Rectangle 12">
            <a:extLst>
              <a:ext uri="{FF2B5EF4-FFF2-40B4-BE49-F238E27FC236}">
                <a16:creationId xmlns:a16="http://schemas.microsoft.com/office/drawing/2014/main" id="{71D26D69-62CF-4D42-B1E9-2E67AA3D0733}"/>
              </a:ext>
            </a:extLst>
          </p:cNvPr>
          <p:cNvSpPr/>
          <p:nvPr/>
        </p:nvSpPr>
        <p:spPr bwMode="auto">
          <a:xfrm>
            <a:off x="1765" y="5837800"/>
            <a:ext cx="12432948" cy="11562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32597">
              <a:defRPr/>
            </a:pPr>
            <a:r>
              <a:rPr lang="en-US" sz="1836" b="1" dirty="0">
                <a:solidFill>
                  <a:srgbClr val="FFFFFF"/>
                </a:solidFill>
                <a:latin typeface="Segoe UI"/>
              </a:rPr>
              <a:t>Industry-leading performance</a:t>
            </a:r>
            <a:r>
              <a:rPr lang="en-US" sz="1836" dirty="0">
                <a:solidFill>
                  <a:srgbClr val="FFFFFF"/>
                </a:solidFill>
                <a:latin typeface="Segoe UI"/>
              </a:rPr>
              <a:t> </a:t>
            </a:r>
            <a:r>
              <a:rPr lang="en-US" sz="1836" b="1" dirty="0">
                <a:solidFill>
                  <a:srgbClr val="FFFFFF"/>
                </a:solidFill>
                <a:latin typeface="Segoe UI"/>
              </a:rPr>
              <a:t>on the most secure data platform, with built-in intelligence for all your data</a:t>
            </a:r>
            <a:endParaRPr lang="en-US" sz="1836" dirty="0">
              <a:solidFill>
                <a:srgbClr val="FFFFFF"/>
              </a:solidFill>
              <a:latin typeface="Segoe UI"/>
            </a:endParaRPr>
          </a:p>
        </p:txBody>
      </p:sp>
    </p:spTree>
    <p:extLst>
      <p:ext uri="{BB962C8B-B14F-4D97-AF65-F5344CB8AC3E}">
        <p14:creationId xmlns:p14="http://schemas.microsoft.com/office/powerpoint/2010/main" val="16130830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600"/>
                                        <p:tgtEl>
                                          <p:spTgt spid="7"/>
                                        </p:tgtEl>
                                      </p:cBhvr>
                                    </p:animEffect>
                                  </p:childTnLst>
                                </p:cTn>
                              </p:par>
                              <p:par>
                                <p:cTn id="8" presetID="35" presetClass="path" presetSubtype="0" decel="100000" fill="hold" grpId="1" nodeType="withEffect">
                                  <p:stCondLst>
                                    <p:cond delay="300"/>
                                  </p:stCondLst>
                                  <p:childTnLst>
                                    <p:animMotion origin="layout" path="M -0.05547 0.00023 L 3.75E-6 0.00023 " pathEditMode="relative" rAng="0" ptsTypes="AA">
                                      <p:cBhvr>
                                        <p:cTn id="9" dur="800" fill="hold"/>
                                        <p:tgtEl>
                                          <p:spTgt spid="7"/>
                                        </p:tgtEl>
                                        <p:attrNameLst>
                                          <p:attrName>ppt_x</p:attrName>
                                          <p:attrName>ppt_y</p:attrName>
                                        </p:attrNameLst>
                                      </p:cBhvr>
                                      <p:rCtr x="2773" y="0"/>
                                    </p:animMotion>
                                  </p:childTnLst>
                                </p:cTn>
                              </p:par>
                            </p:childTnLst>
                          </p:cTn>
                        </p:par>
                        <p:par>
                          <p:cTn id="10" fill="hold">
                            <p:stCondLst>
                              <p:cond delay="11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18182A"/>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4806659" y="926684"/>
            <a:ext cx="5401500" cy="1679518"/>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a:defRPr/>
            </a:pPr>
            <a:r>
              <a:rPr lang="en-US" sz="4488" spc="-102" dirty="0">
                <a:solidFill>
                  <a:srgbClr val="0078D7"/>
                </a:solidFill>
                <a:latin typeface="Segoe UI Semibold" panose="020B0702040204020203" pitchFamily="34" charset="0"/>
                <a:cs typeface="Segoe UI Semibold" panose="020B0702040204020203" pitchFamily="34" charset="0"/>
              </a:rPr>
              <a:t>R Server 9.1</a:t>
            </a:r>
            <a:endParaRPr lang="en-US" sz="4488" spc="-102" dirty="0">
              <a:solidFill>
                <a:srgbClr val="FFFFFF"/>
              </a:solidFill>
              <a:latin typeface="Segoe UI Semibold" panose="020B0702040204020203" pitchFamily="34" charset="0"/>
              <a:cs typeface="Segoe UI Semibold" panose="020B0702040204020203" pitchFamily="34" charset="0"/>
            </a:endParaRPr>
          </a:p>
        </p:txBody>
      </p:sp>
      <p:sp>
        <p:nvSpPr>
          <p:cNvPr id="7" name="Rectangle 6"/>
          <p:cNvSpPr/>
          <p:nvPr/>
        </p:nvSpPr>
        <p:spPr>
          <a:xfrm>
            <a:off x="4806659" y="2731454"/>
            <a:ext cx="7585242" cy="1602216"/>
          </a:xfrm>
          <a:prstGeom prst="rect">
            <a:avLst/>
          </a:prstGeom>
        </p:spPr>
        <p:txBody>
          <a:bodyPr wrap="square" lIns="149196">
            <a:spAutoFit/>
          </a:bodyPr>
          <a:lstStyle/>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Scalable R based machine learning</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Pre-trained cognitive models</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GPU powered Deep Learning</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Enterprise Grade support and operationalization</a:t>
            </a:r>
          </a:p>
        </p:txBody>
      </p:sp>
      <p:sp>
        <p:nvSpPr>
          <p:cNvPr id="2" name="Rectangle 1"/>
          <p:cNvSpPr/>
          <p:nvPr/>
        </p:nvSpPr>
        <p:spPr bwMode="auto">
          <a:xfrm>
            <a:off x="1765" y="5837800"/>
            <a:ext cx="12432948" cy="11562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Combines the best of open source and Microsoft innovation</a:t>
            </a:r>
          </a:p>
        </p:txBody>
      </p:sp>
      <p:grpSp>
        <p:nvGrpSpPr>
          <p:cNvPr id="4" name="Group 3">
            <a:extLst>
              <a:ext uri="{FF2B5EF4-FFF2-40B4-BE49-F238E27FC236}">
                <a16:creationId xmlns:a16="http://schemas.microsoft.com/office/drawing/2014/main" id="{F1564688-8FD6-43A7-A58B-DF841780D165}"/>
              </a:ext>
            </a:extLst>
          </p:cNvPr>
          <p:cNvGrpSpPr/>
          <p:nvPr/>
        </p:nvGrpSpPr>
        <p:grpSpPr>
          <a:xfrm>
            <a:off x="4980438" y="4654255"/>
            <a:ext cx="5911685" cy="639341"/>
            <a:chOff x="4882361" y="4563410"/>
            <a:chExt cx="5796296" cy="626862"/>
          </a:xfrm>
        </p:grpSpPr>
        <p:pic>
          <p:nvPicPr>
            <p:cNvPr id="12" name="Picture 8" descr="Image result for linux logo png">
              <a:extLst>
                <a:ext uri="{FF2B5EF4-FFF2-40B4-BE49-F238E27FC236}">
                  <a16:creationId xmlns:a16="http://schemas.microsoft.com/office/drawing/2014/main" id="{E9A25EC0-B620-4D0C-AFD5-E131A0E0B35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882361" y="4563410"/>
              <a:ext cx="567224" cy="626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azure logo png">
              <a:extLst>
                <a:ext uri="{FF2B5EF4-FFF2-40B4-BE49-F238E27FC236}">
                  <a16:creationId xmlns:a16="http://schemas.microsoft.com/office/drawing/2014/main" id="{B186671D-EB39-4A20-A569-C658D809F4F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29262" y="4629910"/>
              <a:ext cx="466739" cy="4667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81108E7-5360-40EA-BE2C-A7EED7F61B46}"/>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30710" b="35384"/>
            <a:stretch/>
          </p:blipFill>
          <p:spPr>
            <a:xfrm>
              <a:off x="9224794" y="4687525"/>
              <a:ext cx="1453863" cy="448137"/>
            </a:xfrm>
            <a:prstGeom prst="rect">
              <a:avLst/>
            </a:prstGeom>
          </p:spPr>
        </p:pic>
        <p:pic>
          <p:nvPicPr>
            <p:cNvPr id="15" name="Picture 14">
              <a:extLst>
                <a:ext uri="{FF2B5EF4-FFF2-40B4-BE49-F238E27FC236}">
                  <a16:creationId xmlns:a16="http://schemas.microsoft.com/office/drawing/2014/main" id="{F95344C7-788A-4E1A-94BD-CD865094591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266956" y="4617395"/>
              <a:ext cx="1124062" cy="545378"/>
            </a:xfrm>
            <a:prstGeom prst="rect">
              <a:avLst/>
            </a:prstGeom>
          </p:spPr>
        </p:pic>
        <p:pic>
          <p:nvPicPr>
            <p:cNvPr id="16" name="Picture 15">
              <a:extLst>
                <a:ext uri="{FF2B5EF4-FFF2-40B4-BE49-F238E27FC236}">
                  <a16:creationId xmlns:a16="http://schemas.microsoft.com/office/drawing/2014/main" id="{3B69FF72-9110-482E-92B4-CC8D2A946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2478" y="4661596"/>
              <a:ext cx="474066" cy="474066"/>
            </a:xfrm>
            <a:prstGeom prst="rect">
              <a:avLst/>
            </a:prstGeom>
          </p:spPr>
        </p:pic>
        <p:pic>
          <p:nvPicPr>
            <p:cNvPr id="17" name="Picture 16">
              <a:extLst>
                <a:ext uri="{FF2B5EF4-FFF2-40B4-BE49-F238E27FC236}">
                  <a16:creationId xmlns:a16="http://schemas.microsoft.com/office/drawing/2014/main" id="{7F73B6D8-C9D3-4763-BA2C-BD3C85C404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7357" y="4735090"/>
              <a:ext cx="668781" cy="327078"/>
            </a:xfrm>
            <a:prstGeom prst="rect">
              <a:avLst/>
            </a:prstGeom>
            <a:effectLst>
              <a:glow rad="127000">
                <a:schemeClr val="bg1"/>
              </a:glow>
            </a:effectLst>
          </p:spPr>
        </p:pic>
      </p:grpSp>
      <p:grpSp>
        <p:nvGrpSpPr>
          <p:cNvPr id="6" name="Group 5">
            <a:extLst>
              <a:ext uri="{FF2B5EF4-FFF2-40B4-BE49-F238E27FC236}">
                <a16:creationId xmlns:a16="http://schemas.microsoft.com/office/drawing/2014/main" id="{26A236EB-5372-440B-97A6-B6F285707985}"/>
              </a:ext>
            </a:extLst>
          </p:cNvPr>
          <p:cNvGrpSpPr/>
          <p:nvPr/>
        </p:nvGrpSpPr>
        <p:grpSpPr>
          <a:xfrm>
            <a:off x="1159391" y="1054631"/>
            <a:ext cx="3197729" cy="4367333"/>
            <a:chOff x="1135896" y="1034046"/>
            <a:chExt cx="3135313" cy="4282088"/>
          </a:xfrm>
        </p:grpSpPr>
        <p:pic>
          <p:nvPicPr>
            <p:cNvPr id="26" name="Picture 25">
              <a:extLst>
                <a:ext uri="{FF2B5EF4-FFF2-40B4-BE49-F238E27FC236}">
                  <a16:creationId xmlns:a16="http://schemas.microsoft.com/office/drawing/2014/main" id="{B77375F5-1CE2-432A-8410-ADCE6B8EE00E}"/>
                </a:ext>
              </a:extLst>
            </p:cNvPr>
            <p:cNvPicPr>
              <a:picLocks noChangeAspect="1"/>
            </p:cNvPicPr>
            <p:nvPr/>
          </p:nvPicPr>
          <p:blipFill>
            <a:blip r:embed="rId9"/>
            <a:stretch>
              <a:fillRect/>
            </a:stretch>
          </p:blipFill>
          <p:spPr>
            <a:xfrm>
              <a:off x="1135896" y="1034046"/>
              <a:ext cx="3135313" cy="4282088"/>
            </a:xfrm>
            <a:prstGeom prst="rect">
              <a:avLst/>
            </a:prstGeom>
            <a:effectLst/>
          </p:spPr>
        </p:pic>
        <p:grpSp>
          <p:nvGrpSpPr>
            <p:cNvPr id="27" name="Group 26">
              <a:extLst>
                <a:ext uri="{FF2B5EF4-FFF2-40B4-BE49-F238E27FC236}">
                  <a16:creationId xmlns:a16="http://schemas.microsoft.com/office/drawing/2014/main" id="{452CA886-9101-4133-8870-84BF2C97A776}"/>
                </a:ext>
              </a:extLst>
            </p:cNvPr>
            <p:cNvGrpSpPr/>
            <p:nvPr/>
          </p:nvGrpSpPr>
          <p:grpSpPr>
            <a:xfrm>
              <a:off x="1682553" y="2824070"/>
              <a:ext cx="2103781" cy="1919949"/>
              <a:chOff x="1991359" y="2798828"/>
              <a:chExt cx="2215090" cy="2021531"/>
            </a:xfrm>
          </p:grpSpPr>
          <p:sp>
            <p:nvSpPr>
              <p:cNvPr id="28" name="TextBox 27">
                <a:extLst>
                  <a:ext uri="{FF2B5EF4-FFF2-40B4-BE49-F238E27FC236}">
                    <a16:creationId xmlns:a16="http://schemas.microsoft.com/office/drawing/2014/main" id="{2B9F57F8-0791-4E2F-B949-679624247FDF}"/>
                  </a:ext>
                </a:extLst>
              </p:cNvPr>
              <p:cNvSpPr txBox="1"/>
              <p:nvPr/>
            </p:nvSpPr>
            <p:spPr>
              <a:xfrm>
                <a:off x="1991359" y="2798828"/>
                <a:ext cx="2215090" cy="2021531"/>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11729" dirty="0">
                    <a:gradFill>
                      <a:gsLst>
                        <a:gs pos="2917">
                          <a:srgbClr val="505050"/>
                        </a:gs>
                        <a:gs pos="30000">
                          <a:srgbClr val="505050"/>
                        </a:gs>
                      </a:gsLst>
                      <a:lin ang="5400000" scaled="0"/>
                    </a:gradFill>
                    <a:latin typeface="Segoe UI"/>
                  </a:rPr>
                  <a:t>{</a:t>
                </a:r>
                <a:r>
                  <a:rPr lang="en-US" sz="11729" dirty="0">
                    <a:solidFill>
                      <a:srgbClr val="FFFFFF"/>
                    </a:solidFill>
                    <a:latin typeface="Segoe UI Semibold" panose="020B0702040204020203" pitchFamily="34" charset="0"/>
                    <a:cs typeface="Segoe UI Semibold" panose="020B0702040204020203" pitchFamily="34" charset="0"/>
                  </a:rPr>
                  <a:t>  </a:t>
                </a:r>
                <a:r>
                  <a:rPr lang="en-US" sz="11729" dirty="0">
                    <a:gradFill>
                      <a:gsLst>
                        <a:gs pos="2917">
                          <a:srgbClr val="505050"/>
                        </a:gs>
                        <a:gs pos="30000">
                          <a:srgbClr val="505050"/>
                        </a:gs>
                      </a:gsLst>
                      <a:lin ang="5400000" scaled="0"/>
                    </a:gradFill>
                    <a:latin typeface="Segoe UI"/>
                  </a:rPr>
                  <a:t>}</a:t>
                </a:r>
              </a:p>
            </p:txBody>
          </p:sp>
          <p:sp>
            <p:nvSpPr>
              <p:cNvPr id="29" name="TextBox 28">
                <a:extLst>
                  <a:ext uri="{FF2B5EF4-FFF2-40B4-BE49-F238E27FC236}">
                    <a16:creationId xmlns:a16="http://schemas.microsoft.com/office/drawing/2014/main" id="{AE1178A4-0893-42C0-840C-17F5835C7036}"/>
                  </a:ext>
                </a:extLst>
              </p:cNvPr>
              <p:cNvSpPr txBox="1"/>
              <p:nvPr/>
            </p:nvSpPr>
            <p:spPr>
              <a:xfrm>
                <a:off x="2527239" y="3079408"/>
                <a:ext cx="1143328" cy="1619898"/>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8975" dirty="0">
                    <a:solidFill>
                      <a:srgbClr val="FFFFFF"/>
                    </a:solidFill>
                    <a:latin typeface="Segoe UI Semibold" panose="020B0702040204020203" pitchFamily="34" charset="0"/>
                    <a:cs typeface="Segoe UI Semibold" panose="020B0702040204020203" pitchFamily="34" charset="0"/>
                  </a:rPr>
                  <a:t>R</a:t>
                </a:r>
                <a:endParaRPr lang="en-US" sz="8975" dirty="0">
                  <a:gradFill>
                    <a:gsLst>
                      <a:gs pos="2917">
                        <a:srgbClr val="505050"/>
                      </a:gs>
                      <a:gs pos="30000">
                        <a:srgbClr val="505050"/>
                      </a:gs>
                    </a:gsLst>
                    <a:lin ang="5400000" scaled="0"/>
                  </a:gradFill>
                  <a:latin typeface="Segoe UI"/>
                </a:endParaRPr>
              </a:p>
            </p:txBody>
          </p:sp>
        </p:grpSp>
      </p:grpSp>
    </p:spTree>
    <p:extLst>
      <p:ext uri="{BB962C8B-B14F-4D97-AF65-F5344CB8AC3E}">
        <p14:creationId xmlns:p14="http://schemas.microsoft.com/office/powerpoint/2010/main" val="12591153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600"/>
                                        <p:tgtEl>
                                          <p:spTgt spid="5"/>
                                        </p:tgtEl>
                                      </p:cBhvr>
                                    </p:animEffect>
                                  </p:childTnLst>
                                </p:cTn>
                              </p:par>
                              <p:par>
                                <p:cTn id="11" presetID="35" presetClass="path" presetSubtype="0" decel="100000" fill="hold" grpId="1" nodeType="withEffect">
                                  <p:stCondLst>
                                    <p:cond delay="50"/>
                                  </p:stCondLst>
                                  <p:childTnLst>
                                    <p:animMotion origin="layout" path="M -0.05547 0.00023 L 4.16667E-6 0.00023 " pathEditMode="relative" rAng="0" ptsTypes="AA">
                                      <p:cBhvr>
                                        <p:cTn id="12" dur="800" fill="hold"/>
                                        <p:tgtEl>
                                          <p:spTgt spid="5"/>
                                        </p:tgtEl>
                                        <p:attrNameLst>
                                          <p:attrName>ppt_x</p:attrName>
                                          <p:attrName>ppt_y</p:attrName>
                                        </p:attrNameLst>
                                      </p:cBhvr>
                                      <p:rCtr x="2773" y="0"/>
                                    </p:animMotion>
                                  </p:childTnLst>
                                </p:cTn>
                              </p:par>
                              <p:par>
                                <p:cTn id="13" presetID="10" presetClass="entr" presetSubtype="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600"/>
                                        <p:tgtEl>
                                          <p:spTgt spid="7"/>
                                        </p:tgtEl>
                                      </p:cBhvr>
                                    </p:animEffect>
                                  </p:childTnLst>
                                </p:cTn>
                              </p:par>
                              <p:par>
                                <p:cTn id="16" presetID="35" presetClass="path" presetSubtype="0" decel="100000" fill="hold" grpId="1" nodeType="withEffect">
                                  <p:stCondLst>
                                    <p:cond delay="300"/>
                                  </p:stCondLst>
                                  <p:childTnLst>
                                    <p:animMotion origin="layout" path="M -0.05547 0.00023 L 3.75E-6 0.00023 " pathEditMode="relative" rAng="0" ptsTypes="AA">
                                      <p:cBhvr>
                                        <p:cTn id="17" dur="800" fill="hold"/>
                                        <p:tgtEl>
                                          <p:spTgt spid="7"/>
                                        </p:tgtEl>
                                        <p:attrNameLst>
                                          <p:attrName>ppt_x</p:attrName>
                                          <p:attrName>ppt_y</p:attrName>
                                        </p:attrNameLst>
                                      </p:cBhvr>
                                      <p:rCtr x="2773" y="0"/>
                                    </p:animMotion>
                                  </p:childTnLst>
                                </p:cTn>
                              </p:par>
                              <p:par>
                                <p:cTn id="18" presetID="10" presetClass="entr" presetSubtype="0" fill="hold" nodeType="withEffect">
                                  <p:stCondLst>
                                    <p:cond delay="75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600"/>
                                        <p:tgtEl>
                                          <p:spTgt spid="4"/>
                                        </p:tgtEl>
                                      </p:cBhvr>
                                    </p:animEffect>
                                  </p:childTnLst>
                                </p:cTn>
                              </p:par>
                              <p:par>
                                <p:cTn id="21" presetID="35" presetClass="path" presetSubtype="0" decel="100000" fill="hold" nodeType="withEffect">
                                  <p:stCondLst>
                                    <p:cond delay="550"/>
                                  </p:stCondLst>
                                  <p:childTnLst>
                                    <p:animMotion origin="layout" path="M -0.05547 0.00023 L 6.25E-7 0.00023 " pathEditMode="relative" rAng="0" ptsTypes="AA">
                                      <p:cBhvr>
                                        <p:cTn id="22" dur="800" fill="hold"/>
                                        <p:tgtEl>
                                          <p:spTgt spid="4"/>
                                        </p:tgtEl>
                                        <p:attrNameLst>
                                          <p:attrName>ppt_x</p:attrName>
                                          <p:attrName>ppt_y</p:attrName>
                                        </p:attrNameLst>
                                      </p:cBhvr>
                                      <p:rCtr x="2773" y="0"/>
                                    </p:animMotion>
                                  </p:childTnLst>
                                </p:cTn>
                              </p:par>
                            </p:childTnLst>
                          </p:cTn>
                        </p:par>
                        <p:par>
                          <p:cTn id="23" fill="hold">
                            <p:stCondLst>
                              <p:cond delay="1350"/>
                            </p:stCondLst>
                            <p:childTnLst>
                              <p:par>
                                <p:cTn id="24" presetID="42" presetClass="entr" presetSubtype="0" fill="hold" grpId="0" nodeType="afterEffect">
                                  <p:stCondLst>
                                    <p:cond delay="50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anim calcmode="lin" valueType="num">
                                      <p:cBhvr>
                                        <p:cTn id="27" dur="500" fill="hold"/>
                                        <p:tgtEl>
                                          <p:spTgt spid="2"/>
                                        </p:tgtEl>
                                        <p:attrNameLst>
                                          <p:attrName>ppt_x</p:attrName>
                                        </p:attrNameLst>
                                      </p:cBhvr>
                                      <p:tavLst>
                                        <p:tav tm="0">
                                          <p:val>
                                            <p:strVal val="#ppt_x"/>
                                          </p:val>
                                        </p:tav>
                                        <p:tav tm="100000">
                                          <p:val>
                                            <p:strVal val="#ppt_x"/>
                                          </p:val>
                                        </p:tav>
                                      </p:tavLst>
                                    </p:anim>
                                    <p:anim calcmode="lin" valueType="num">
                                      <p:cBhvr>
                                        <p:cTn id="28"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DE90C-5691-4FE2-9FFF-120F52FB56CC}"/>
              </a:ext>
            </a:extLst>
          </p:cNvPr>
          <p:cNvGrpSpPr/>
          <p:nvPr/>
        </p:nvGrpSpPr>
        <p:grpSpPr>
          <a:xfrm>
            <a:off x="7021027" y="1449436"/>
            <a:ext cx="4650625" cy="4404279"/>
            <a:chOff x="813061" y="1551704"/>
            <a:chExt cx="4268020" cy="4041941"/>
          </a:xfrm>
        </p:grpSpPr>
        <p:sp>
          <p:nvSpPr>
            <p:cNvPr id="42" name="Freeform 266">
              <a:extLst>
                <a:ext uri="{FF2B5EF4-FFF2-40B4-BE49-F238E27FC236}">
                  <a16:creationId xmlns:a16="http://schemas.microsoft.com/office/drawing/2014/main" id="{A717A84B-4C99-42C1-8EE9-73F1274E74C9}"/>
                </a:ext>
              </a:extLst>
            </p:cNvPr>
            <p:cNvSpPr>
              <a:spLocks noChangeAspect="1"/>
            </p:cNvSpPr>
            <p:nvPr/>
          </p:nvSpPr>
          <p:spPr bwMode="black">
            <a:xfrm>
              <a:off x="813061" y="1551704"/>
              <a:ext cx="4268020" cy="252410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noFill/>
            <a:ln w="28575">
              <a:solidFill>
                <a:schemeClr val="tx1"/>
              </a:solidFill>
            </a:ln>
          </p:spPr>
          <p:txBody>
            <a:bodyPr vert="horz" wrap="square" lIns="91403" tIns="45702" rIns="91403" bIns="45702" numCol="1" anchor="t" anchorCtr="0" compatLnSpc="1">
              <a:prstTxWarp prst="textNoShape">
                <a:avLst/>
              </a:prstTxWarp>
            </a:bodyPr>
            <a:lstStyle/>
            <a:p>
              <a:pPr defTabSz="932597">
                <a:defRPr/>
              </a:pPr>
              <a:endParaRPr lang="en-US" sz="1799" kern="0" dirty="0">
                <a:solidFill>
                  <a:srgbClr val="2C2C2C"/>
                </a:solidFill>
                <a:latin typeface="Segoe UI"/>
              </a:endParaRPr>
            </a:p>
          </p:txBody>
        </p:sp>
        <p:grpSp>
          <p:nvGrpSpPr>
            <p:cNvPr id="3" name="Group 2">
              <a:extLst>
                <a:ext uri="{FF2B5EF4-FFF2-40B4-BE49-F238E27FC236}">
                  <a16:creationId xmlns:a16="http://schemas.microsoft.com/office/drawing/2014/main" id="{DE908AAB-0252-40AD-B350-F15D1DB36BA4}"/>
                </a:ext>
              </a:extLst>
            </p:cNvPr>
            <p:cNvGrpSpPr/>
            <p:nvPr/>
          </p:nvGrpSpPr>
          <p:grpSpPr>
            <a:xfrm>
              <a:off x="2613207" y="2793576"/>
              <a:ext cx="2091738" cy="2800069"/>
              <a:chOff x="2734126" y="3180280"/>
              <a:chExt cx="1511302" cy="2023078"/>
            </a:xfrm>
          </p:grpSpPr>
          <p:pic>
            <p:nvPicPr>
              <p:cNvPr id="48" name="Picture 47">
                <a:extLst/>
              </p:cNvPr>
              <p:cNvPicPr>
                <a:picLocks noChangeAspect="1"/>
              </p:cNvPicPr>
              <p:nvPr/>
            </p:nvPicPr>
            <p:blipFill>
              <a:blip r:embed="rId3"/>
              <a:stretch>
                <a:fillRect/>
              </a:stretch>
            </p:blipFill>
            <p:spPr>
              <a:xfrm>
                <a:off x="2734126" y="3180280"/>
                <a:ext cx="1511302" cy="2023078"/>
              </a:xfrm>
              <a:prstGeom prst="rect">
                <a:avLst/>
              </a:prstGeom>
            </p:spPr>
          </p:pic>
          <p:sp>
            <p:nvSpPr>
              <p:cNvPr id="49" name="TextBox 48">
                <a:extLst/>
              </p:cNvPr>
              <p:cNvSpPr txBox="1"/>
              <p:nvPr/>
            </p:nvSpPr>
            <p:spPr>
              <a:xfrm>
                <a:off x="3082240" y="4179174"/>
                <a:ext cx="815074" cy="539837"/>
              </a:xfrm>
              <a:prstGeom prst="rect">
                <a:avLst/>
              </a:prstGeom>
              <a:noFill/>
            </p:spPr>
            <p:txBody>
              <a:bodyPr wrap="none" lIns="182854" tIns="146283" rIns="182854" bIns="146283" rtlCol="0">
                <a:spAutoFit/>
              </a:bodyPr>
              <a:lstStyle/>
              <a:p>
                <a:pPr algn="ctr" defTabSz="932597">
                  <a:lnSpc>
                    <a:spcPct val="90000"/>
                  </a:lnSpc>
                  <a:spcAft>
                    <a:spcPts val="600"/>
                  </a:spcAft>
                  <a:defRPr/>
                </a:pPr>
                <a:r>
                  <a:rPr lang="en-US" sz="3672" dirty="0">
                    <a:solidFill>
                      <a:srgbClr val="333333"/>
                    </a:solidFill>
                    <a:latin typeface="Segoe UI Semibold" panose="020B0702040204020203" pitchFamily="34" charset="0"/>
                    <a:cs typeface="Segoe UI Semibold" panose="020B0702040204020203" pitchFamily="34" charset="0"/>
                  </a:rPr>
                  <a:t>SQL</a:t>
                </a:r>
              </a:p>
            </p:txBody>
          </p:sp>
        </p:grpSp>
      </p:grpSp>
      <p:grpSp>
        <p:nvGrpSpPr>
          <p:cNvPr id="7" name="Group 6">
            <a:extLst>
              <a:ext uri="{FF2B5EF4-FFF2-40B4-BE49-F238E27FC236}">
                <a16:creationId xmlns:a16="http://schemas.microsoft.com/office/drawing/2014/main" id="{BE71AFAB-2298-4FF7-8D0E-6F80DB161163}"/>
              </a:ext>
            </a:extLst>
          </p:cNvPr>
          <p:cNvGrpSpPr/>
          <p:nvPr/>
        </p:nvGrpSpPr>
        <p:grpSpPr>
          <a:xfrm>
            <a:off x="1006166" y="1880119"/>
            <a:ext cx="5531954" cy="1057986"/>
            <a:chOff x="985662" y="1494536"/>
            <a:chExt cx="5423977" cy="1037335"/>
          </a:xfrm>
        </p:grpSpPr>
        <p:sp>
          <p:nvSpPr>
            <p:cNvPr id="39" name="Rectangle 38"/>
            <p:cNvSpPr/>
            <p:nvPr/>
          </p:nvSpPr>
          <p:spPr>
            <a:xfrm>
              <a:off x="1957085" y="1494536"/>
              <a:ext cx="4452554" cy="1037335"/>
            </a:xfrm>
            <a:prstGeom prst="rect">
              <a:avLst/>
            </a:prstGeom>
          </p:spPr>
          <p:txBody>
            <a:bodyPr wrap="square">
              <a:spAutoFit/>
            </a:bodyPr>
            <a:lstStyle/>
            <a:p>
              <a:pPr defTabSz="932384">
                <a:lnSpc>
                  <a:spcPct val="90000"/>
                </a:lnSpc>
                <a:defRPr/>
              </a:pPr>
              <a:r>
                <a:rPr lang="en-US" sz="2448" dirty="0">
                  <a:ln w="3175">
                    <a:noFill/>
                  </a:ln>
                  <a:solidFill>
                    <a:srgbClr val="0078D7"/>
                  </a:solidFill>
                  <a:latin typeface="Segoe UI Semibold" panose="020B0702040204020203" pitchFamily="34" charset="0"/>
                  <a:cs typeface="Segoe UI Semibold" panose="020B0702040204020203" pitchFamily="34" charset="0"/>
                </a:rPr>
                <a:t>Activity monitoring </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SQL D</a:t>
              </a:r>
              <a:r>
                <a:rPr lang="en-US" sz="1632" kern="0" dirty="0" err="1">
                  <a:ln w="3175">
                    <a:noFill/>
                  </a:ln>
                  <a:solidFill>
                    <a:srgbClr val="FFFFFF"/>
                  </a:solidFill>
                  <a:latin typeface="Segoe UI"/>
                  <a:cs typeface="Segoe UI Semibold" panose="020B0702040204020203" pitchFamily="34" charset="0"/>
                </a:rPr>
                <a:t>atabase</a:t>
              </a:r>
              <a:r>
                <a:rPr lang="en-US" sz="1632" kern="0" dirty="0">
                  <a:ln w="3175">
                    <a:noFill/>
                  </a:ln>
                  <a:solidFill>
                    <a:srgbClr val="FFFFFF"/>
                  </a:solidFill>
                  <a:latin typeface="Segoe UI"/>
                  <a:cs typeface="Segoe UI Semibold" panose="020B0702040204020203" pitchFamily="34" charset="0"/>
                </a:rPr>
                <a:t> threat detection</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SQL Database auditing</a:t>
              </a:r>
            </a:p>
          </p:txBody>
        </p:sp>
        <p:grpSp>
          <p:nvGrpSpPr>
            <p:cNvPr id="22" name="Group 21"/>
            <p:cNvGrpSpPr/>
            <p:nvPr/>
          </p:nvGrpSpPr>
          <p:grpSpPr>
            <a:xfrm>
              <a:off x="985662" y="1561531"/>
              <a:ext cx="755427" cy="755427"/>
              <a:chOff x="5824352" y="980767"/>
              <a:chExt cx="875298" cy="875298"/>
            </a:xfrm>
          </p:grpSpPr>
          <p:sp>
            <p:nvSpPr>
              <p:cNvPr id="63" name="Oval 62"/>
              <p:cNvSpPr/>
              <p:nvPr/>
            </p:nvSpPr>
            <p:spPr bwMode="auto">
              <a:xfrm>
                <a:off x="5824352" y="980767"/>
                <a:ext cx="875298" cy="875298"/>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 name="Group 18"/>
              <p:cNvGrpSpPr>
                <a:grpSpLocks noChangeAspect="1"/>
              </p:cNvGrpSpPr>
              <p:nvPr/>
            </p:nvGrpSpPr>
            <p:grpSpPr bwMode="auto">
              <a:xfrm>
                <a:off x="6062017" y="1217448"/>
                <a:ext cx="399968" cy="401936"/>
                <a:chOff x="4350" y="1691"/>
                <a:chExt cx="203" cy="204"/>
              </a:xfrm>
              <a:solidFill>
                <a:schemeClr val="accent1"/>
              </a:solidFill>
            </p:grpSpPr>
            <p:sp>
              <p:nvSpPr>
                <p:cNvPr id="40" name="Freeform 19"/>
                <p:cNvSpPr>
                  <a:spLocks noEditPoints="1"/>
                </p:cNvSpPr>
                <p:nvPr/>
              </p:nvSpPr>
              <p:spPr bwMode="auto">
                <a:xfrm>
                  <a:off x="4433" y="1775"/>
                  <a:ext cx="120" cy="120"/>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78D7"/>
                </a:solidFill>
                <a:ln w="9525">
                  <a:noFill/>
                  <a:round/>
                  <a:headEnd/>
                  <a:tailEnd/>
                </a:ln>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41" name="Freeform 20"/>
                <p:cNvSpPr>
                  <a:spLocks noEditPoints="1"/>
                </p:cNvSpPr>
                <p:nvPr/>
              </p:nvSpPr>
              <p:spPr bwMode="auto">
                <a:xfrm>
                  <a:off x="4350" y="1691"/>
                  <a:ext cx="115" cy="116"/>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w="9525">
                  <a:noFill/>
                  <a:round/>
                  <a:headEnd/>
                  <a:tailEnd/>
                </a:ln>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grpSp>
        </p:grpSp>
      </p:grpSp>
      <p:grpSp>
        <p:nvGrpSpPr>
          <p:cNvPr id="9" name="Group 8">
            <a:extLst>
              <a:ext uri="{FF2B5EF4-FFF2-40B4-BE49-F238E27FC236}">
                <a16:creationId xmlns:a16="http://schemas.microsoft.com/office/drawing/2014/main" id="{A1B31781-E352-4564-BEDF-9715974E5251}"/>
              </a:ext>
            </a:extLst>
          </p:cNvPr>
          <p:cNvGrpSpPr/>
          <p:nvPr/>
        </p:nvGrpSpPr>
        <p:grpSpPr>
          <a:xfrm>
            <a:off x="996009" y="4811555"/>
            <a:ext cx="5542110" cy="1057986"/>
            <a:chOff x="975704" y="4835033"/>
            <a:chExt cx="5433934" cy="1037335"/>
          </a:xfrm>
        </p:grpSpPr>
        <p:sp>
          <p:nvSpPr>
            <p:cNvPr id="18" name="Rectangle 17"/>
            <p:cNvSpPr/>
            <p:nvPr/>
          </p:nvSpPr>
          <p:spPr>
            <a:xfrm>
              <a:off x="1957085" y="4835033"/>
              <a:ext cx="4452553" cy="1037335"/>
            </a:xfrm>
            <a:prstGeom prst="rect">
              <a:avLst/>
            </a:prstGeom>
          </p:spPr>
          <p:txBody>
            <a:bodyPr wrap="square">
              <a:spAutoFit/>
            </a:bodyPr>
            <a:lstStyle/>
            <a:p>
              <a:pPr defTabSz="932384">
                <a:lnSpc>
                  <a:spcPct val="90000"/>
                </a:lnSpc>
                <a:defRPr/>
              </a:pPr>
              <a:r>
                <a:rPr lang="en-US" sz="2448" dirty="0">
                  <a:ln w="3175">
                    <a:noFill/>
                  </a:ln>
                  <a:solidFill>
                    <a:srgbClr val="0078D7"/>
                  </a:solidFill>
                  <a:latin typeface="Segoe UI Semibold" panose="020B0702040204020203" pitchFamily="34" charset="0"/>
                  <a:cs typeface="Segoe UI Semibold" panose="020B0702040204020203" pitchFamily="34" charset="0"/>
                </a:rPr>
                <a:t>Data protection </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Always encrypted</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Transparent data encryption</a:t>
              </a:r>
            </a:p>
          </p:txBody>
        </p:sp>
        <p:grpSp>
          <p:nvGrpSpPr>
            <p:cNvPr id="14" name="Group 13"/>
            <p:cNvGrpSpPr/>
            <p:nvPr/>
          </p:nvGrpSpPr>
          <p:grpSpPr>
            <a:xfrm>
              <a:off x="975704" y="4918229"/>
              <a:ext cx="775343" cy="775343"/>
              <a:chOff x="5824352" y="4144881"/>
              <a:chExt cx="875298" cy="875298"/>
            </a:xfrm>
          </p:grpSpPr>
          <p:sp>
            <p:nvSpPr>
              <p:cNvPr id="65" name="Oval 64"/>
              <p:cNvSpPr/>
              <p:nvPr/>
            </p:nvSpPr>
            <p:spPr bwMode="auto">
              <a:xfrm>
                <a:off x="5824352" y="4144881"/>
                <a:ext cx="875298" cy="875298"/>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 name="Group 4"/>
              <p:cNvGrpSpPr>
                <a:grpSpLocks noChangeAspect="1"/>
              </p:cNvGrpSpPr>
              <p:nvPr/>
            </p:nvGrpSpPr>
            <p:grpSpPr bwMode="auto">
              <a:xfrm>
                <a:off x="6098487" y="4356650"/>
                <a:ext cx="327028" cy="451760"/>
                <a:chOff x="2852" y="2397"/>
                <a:chExt cx="312" cy="431"/>
              </a:xfrm>
              <a:solidFill>
                <a:schemeClr val="accent1"/>
              </a:solidFill>
            </p:grpSpPr>
            <p:sp>
              <p:nvSpPr>
                <p:cNvPr id="28" name="Freeform 5"/>
                <p:cNvSpPr>
                  <a:spLocks noEditPoints="1"/>
                </p:cNvSpPr>
                <p:nvPr/>
              </p:nvSpPr>
              <p:spPr bwMode="auto">
                <a:xfrm>
                  <a:off x="2852" y="2397"/>
                  <a:ext cx="312" cy="431"/>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40 w 80"/>
                    <a:gd name="T23" fmla="*/ 8 h 112"/>
                    <a:gd name="T24" fmla="*/ 64 w 80"/>
                    <a:gd name="T25" fmla="*/ 32 h 112"/>
                    <a:gd name="T26" fmla="*/ 64 w 80"/>
                    <a:gd name="T27" fmla="*/ 40 h 112"/>
                    <a:gd name="T28" fmla="*/ 40 w 80"/>
                    <a:gd name="T29" fmla="*/ 32 h 112"/>
                    <a:gd name="T30" fmla="*/ 16 w 80"/>
                    <a:gd name="T31" fmla="*/ 40 h 112"/>
                    <a:gd name="T32" fmla="*/ 16 w 80"/>
                    <a:gd name="T33" fmla="*/ 32 h 112"/>
                    <a:gd name="T34" fmla="*/ 40 w 80"/>
                    <a:gd name="T35" fmla="*/ 8 h 112"/>
                    <a:gd name="T36" fmla="*/ 40 w 80"/>
                    <a:gd name="T37" fmla="*/ 104 h 112"/>
                    <a:gd name="T38" fmla="*/ 8 w 80"/>
                    <a:gd name="T39" fmla="*/ 72 h 112"/>
                    <a:gd name="T40" fmla="*/ 40 w 80"/>
                    <a:gd name="T41" fmla="*/ 40 h 112"/>
                    <a:gd name="T42" fmla="*/ 72 w 80"/>
                    <a:gd name="T43" fmla="*/ 72 h 112"/>
                    <a:gd name="T44" fmla="*/ 40 w 80"/>
                    <a:gd name="T45"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5"/>
                        <a:pt x="0" y="63"/>
                        <a:pt x="0" y="72"/>
                      </a:cubicBezTo>
                      <a:cubicBezTo>
                        <a:pt x="0" y="94"/>
                        <a:pt x="18" y="112"/>
                        <a:pt x="40" y="112"/>
                      </a:cubicBezTo>
                      <a:cubicBezTo>
                        <a:pt x="62" y="112"/>
                        <a:pt x="80" y="94"/>
                        <a:pt x="80" y="72"/>
                      </a:cubicBezTo>
                      <a:cubicBezTo>
                        <a:pt x="80" y="63"/>
                        <a:pt x="77" y="55"/>
                        <a:pt x="72" y="48"/>
                      </a:cubicBezTo>
                      <a:close/>
                      <a:moveTo>
                        <a:pt x="40" y="8"/>
                      </a:moveTo>
                      <a:cubicBezTo>
                        <a:pt x="53" y="8"/>
                        <a:pt x="64" y="19"/>
                        <a:pt x="64" y="32"/>
                      </a:cubicBezTo>
                      <a:cubicBezTo>
                        <a:pt x="64" y="40"/>
                        <a:pt x="64" y="40"/>
                        <a:pt x="64" y="40"/>
                      </a:cubicBezTo>
                      <a:cubicBezTo>
                        <a:pt x="57" y="35"/>
                        <a:pt x="49" y="32"/>
                        <a:pt x="40" y="32"/>
                      </a:cubicBezTo>
                      <a:cubicBezTo>
                        <a:pt x="31" y="32"/>
                        <a:pt x="23" y="35"/>
                        <a:pt x="16" y="40"/>
                      </a:cubicBezTo>
                      <a:cubicBezTo>
                        <a:pt x="16" y="32"/>
                        <a:pt x="16" y="32"/>
                        <a:pt x="16" y="32"/>
                      </a:cubicBezTo>
                      <a:cubicBezTo>
                        <a:pt x="16" y="19"/>
                        <a:pt x="27" y="8"/>
                        <a:pt x="40" y="8"/>
                      </a:cubicBezTo>
                      <a:close/>
                      <a:moveTo>
                        <a:pt x="40" y="104"/>
                      </a:moveTo>
                      <a:cubicBezTo>
                        <a:pt x="22" y="104"/>
                        <a:pt x="8" y="90"/>
                        <a:pt x="8" y="72"/>
                      </a:cubicBezTo>
                      <a:cubicBezTo>
                        <a:pt x="8" y="54"/>
                        <a:pt x="22" y="40"/>
                        <a:pt x="40" y="40"/>
                      </a:cubicBezTo>
                      <a:cubicBezTo>
                        <a:pt x="58" y="40"/>
                        <a:pt x="72" y="54"/>
                        <a:pt x="72" y="72"/>
                      </a:cubicBezTo>
                      <a:cubicBezTo>
                        <a:pt x="72" y="90"/>
                        <a:pt x="58" y="104"/>
                        <a:pt x="40" y="104"/>
                      </a:cubicBezTo>
                      <a:close/>
                    </a:path>
                  </a:pathLst>
                </a:custGeom>
                <a:solidFill>
                  <a:schemeClr val="tx1"/>
                </a:solidFill>
                <a:ln w="9525">
                  <a:noFill/>
                  <a:round/>
                  <a:headEnd/>
                  <a:tailEnd/>
                </a:ln>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29" name="Freeform 6"/>
                <p:cNvSpPr>
                  <a:spLocks/>
                </p:cNvSpPr>
                <p:nvPr/>
              </p:nvSpPr>
              <p:spPr bwMode="auto">
                <a:xfrm>
                  <a:off x="2977" y="2628"/>
                  <a:ext cx="62" cy="108"/>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4"/>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4"/>
                        <a:pt x="12" y="0"/>
                        <a:pt x="8"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grpSp>
        </p:grpSp>
      </p:grpSp>
      <p:grpSp>
        <p:nvGrpSpPr>
          <p:cNvPr id="8" name="Group 7">
            <a:extLst>
              <a:ext uri="{FF2B5EF4-FFF2-40B4-BE49-F238E27FC236}">
                <a16:creationId xmlns:a16="http://schemas.microsoft.com/office/drawing/2014/main" id="{5CE3B67B-779C-49C7-BD3E-DB7419C5A082}"/>
              </a:ext>
            </a:extLst>
          </p:cNvPr>
          <p:cNvGrpSpPr/>
          <p:nvPr/>
        </p:nvGrpSpPr>
        <p:grpSpPr>
          <a:xfrm>
            <a:off x="984811" y="3183769"/>
            <a:ext cx="5553309" cy="1366985"/>
            <a:chOff x="964724" y="2969778"/>
            <a:chExt cx="5444915" cy="1340303"/>
          </a:xfrm>
        </p:grpSpPr>
        <p:sp>
          <p:nvSpPr>
            <p:cNvPr id="26" name="Rectangle 25"/>
            <p:cNvSpPr/>
            <p:nvPr/>
          </p:nvSpPr>
          <p:spPr>
            <a:xfrm>
              <a:off x="1957086" y="2969778"/>
              <a:ext cx="4452553" cy="1340303"/>
            </a:xfrm>
            <a:prstGeom prst="rect">
              <a:avLst/>
            </a:prstGeom>
          </p:spPr>
          <p:txBody>
            <a:bodyPr wrap="square">
              <a:spAutoFit/>
            </a:bodyPr>
            <a:lstStyle/>
            <a:p>
              <a:pPr defTabSz="932384">
                <a:lnSpc>
                  <a:spcPct val="90000"/>
                </a:lnSpc>
                <a:defRPr/>
              </a:pPr>
              <a:r>
                <a:rPr lang="en-US" sz="2448" dirty="0">
                  <a:ln w="3175">
                    <a:noFill/>
                  </a:ln>
                  <a:solidFill>
                    <a:srgbClr val="0078D7"/>
                  </a:solidFill>
                  <a:latin typeface="Segoe UI Semibold" panose="020B0702040204020203" pitchFamily="34" charset="0"/>
                  <a:cs typeface="Segoe UI Semibold" panose="020B0702040204020203" pitchFamily="34" charset="0"/>
                </a:rPr>
                <a:t>Access control </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Azure Active Directory authentication</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Row-level security</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Dynamic data masking</a:t>
              </a:r>
            </a:p>
          </p:txBody>
        </p:sp>
        <p:sp>
          <p:nvSpPr>
            <p:cNvPr id="64" name="Oval 63"/>
            <p:cNvSpPr/>
            <p:nvPr/>
          </p:nvSpPr>
          <p:spPr bwMode="auto">
            <a:xfrm>
              <a:off x="964724" y="3042723"/>
              <a:ext cx="797303" cy="797303"/>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 name="Group 4"/>
          <p:cNvGrpSpPr>
            <a:grpSpLocks noChangeAspect="1"/>
          </p:cNvGrpSpPr>
          <p:nvPr/>
        </p:nvGrpSpPr>
        <p:grpSpPr bwMode="auto">
          <a:xfrm>
            <a:off x="1242477" y="3461941"/>
            <a:ext cx="297843" cy="381700"/>
            <a:chOff x="4345" y="2489"/>
            <a:chExt cx="206" cy="264"/>
          </a:xfrm>
        </p:grpSpPr>
        <p:sp>
          <p:nvSpPr>
            <p:cNvPr id="15" name="Freeform 5"/>
            <p:cNvSpPr>
              <a:spLocks/>
            </p:cNvSpPr>
            <p:nvPr/>
          </p:nvSpPr>
          <p:spPr bwMode="auto">
            <a:xfrm>
              <a:off x="4345" y="2489"/>
              <a:ext cx="206" cy="264"/>
            </a:xfrm>
            <a:custGeom>
              <a:avLst/>
              <a:gdLst>
                <a:gd name="T0" fmla="*/ 96 w 96"/>
                <a:gd name="T1" fmla="*/ 124 h 124"/>
                <a:gd name="T2" fmla="*/ 96 w 96"/>
                <a:gd name="T3" fmla="*/ 48 h 124"/>
                <a:gd name="T4" fmla="*/ 48 w 96"/>
                <a:gd name="T5" fmla="*/ 0 h 124"/>
                <a:gd name="T6" fmla="*/ 0 w 96"/>
                <a:gd name="T7" fmla="*/ 48 h 124"/>
                <a:gd name="T8" fmla="*/ 0 w 96"/>
                <a:gd name="T9" fmla="*/ 96 h 124"/>
              </a:gdLst>
              <a:ahLst/>
              <a:cxnLst>
                <a:cxn ang="0">
                  <a:pos x="T0" y="T1"/>
                </a:cxn>
                <a:cxn ang="0">
                  <a:pos x="T2" y="T3"/>
                </a:cxn>
                <a:cxn ang="0">
                  <a:pos x="T4" y="T5"/>
                </a:cxn>
                <a:cxn ang="0">
                  <a:pos x="T6" y="T7"/>
                </a:cxn>
                <a:cxn ang="0">
                  <a:pos x="T8" y="T9"/>
                </a:cxn>
              </a:cxnLst>
              <a:rect l="0" t="0" r="r" b="b"/>
              <a:pathLst>
                <a:path w="96" h="124">
                  <a:moveTo>
                    <a:pt x="96" y="124"/>
                  </a:moveTo>
                  <a:cubicBezTo>
                    <a:pt x="96" y="48"/>
                    <a:pt x="96" y="48"/>
                    <a:pt x="96" y="48"/>
                  </a:cubicBezTo>
                  <a:cubicBezTo>
                    <a:pt x="96" y="22"/>
                    <a:pt x="75" y="0"/>
                    <a:pt x="48" y="0"/>
                  </a:cubicBezTo>
                  <a:cubicBezTo>
                    <a:pt x="21" y="0"/>
                    <a:pt x="0" y="22"/>
                    <a:pt x="0" y="48"/>
                  </a:cubicBezTo>
                  <a:cubicBezTo>
                    <a:pt x="0" y="96"/>
                    <a:pt x="0" y="96"/>
                    <a:pt x="0" y="96"/>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16" name="Freeform 6"/>
            <p:cNvSpPr>
              <a:spLocks/>
            </p:cNvSpPr>
            <p:nvPr/>
          </p:nvSpPr>
          <p:spPr bwMode="auto">
            <a:xfrm>
              <a:off x="4380" y="2532"/>
              <a:ext cx="42" cy="187"/>
            </a:xfrm>
            <a:custGeom>
              <a:avLst/>
              <a:gdLst>
                <a:gd name="T0" fmla="*/ 20 w 20"/>
                <a:gd name="T1" fmla="*/ 0 h 88"/>
                <a:gd name="T2" fmla="*/ 0 w 20"/>
                <a:gd name="T3" fmla="*/ 28 h 88"/>
                <a:gd name="T4" fmla="*/ 0 w 20"/>
                <a:gd name="T5" fmla="*/ 88 h 88"/>
              </a:gdLst>
              <a:ahLst/>
              <a:cxnLst>
                <a:cxn ang="0">
                  <a:pos x="T0" y="T1"/>
                </a:cxn>
                <a:cxn ang="0">
                  <a:pos x="T2" y="T3"/>
                </a:cxn>
                <a:cxn ang="0">
                  <a:pos x="T4" y="T5"/>
                </a:cxn>
              </a:cxnLst>
              <a:rect l="0" t="0" r="r" b="b"/>
              <a:pathLst>
                <a:path w="20" h="88">
                  <a:moveTo>
                    <a:pt x="20" y="0"/>
                  </a:moveTo>
                  <a:cubicBezTo>
                    <a:pt x="8" y="5"/>
                    <a:pt x="0" y="14"/>
                    <a:pt x="0" y="28"/>
                  </a:cubicBezTo>
                  <a:cubicBezTo>
                    <a:pt x="0" y="88"/>
                    <a:pt x="0" y="88"/>
                    <a:pt x="0" y="88"/>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19" name="Freeform 7"/>
            <p:cNvSpPr>
              <a:spLocks/>
            </p:cNvSpPr>
            <p:nvPr/>
          </p:nvSpPr>
          <p:spPr bwMode="auto">
            <a:xfrm>
              <a:off x="4474" y="2532"/>
              <a:ext cx="51" cy="59"/>
            </a:xfrm>
            <a:custGeom>
              <a:avLst/>
              <a:gdLst>
                <a:gd name="T0" fmla="*/ 24 w 24"/>
                <a:gd name="T1" fmla="*/ 28 h 28"/>
                <a:gd name="T2" fmla="*/ 0 w 24"/>
                <a:gd name="T3" fmla="*/ 0 h 28"/>
              </a:gdLst>
              <a:ahLst/>
              <a:cxnLst>
                <a:cxn ang="0">
                  <a:pos x="T0" y="T1"/>
                </a:cxn>
                <a:cxn ang="0">
                  <a:pos x="T2" y="T3"/>
                </a:cxn>
              </a:cxnLst>
              <a:rect l="0" t="0" r="r" b="b"/>
              <a:pathLst>
                <a:path w="24" h="28">
                  <a:moveTo>
                    <a:pt x="24" y="28"/>
                  </a:moveTo>
                  <a:cubicBezTo>
                    <a:pt x="24" y="16"/>
                    <a:pt x="11" y="0"/>
                    <a:pt x="0" y="0"/>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20" name="Line 8"/>
            <p:cNvSpPr>
              <a:spLocks noChangeShapeType="1"/>
            </p:cNvSpPr>
            <p:nvPr/>
          </p:nvSpPr>
          <p:spPr bwMode="auto">
            <a:xfrm>
              <a:off x="4516" y="2634"/>
              <a:ext cx="0"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21" name="Freeform 9"/>
            <p:cNvSpPr>
              <a:spLocks/>
            </p:cNvSpPr>
            <p:nvPr/>
          </p:nvSpPr>
          <p:spPr bwMode="auto">
            <a:xfrm>
              <a:off x="4405" y="2557"/>
              <a:ext cx="86" cy="179"/>
            </a:xfrm>
            <a:custGeom>
              <a:avLst/>
              <a:gdLst>
                <a:gd name="T0" fmla="*/ 40 w 40"/>
                <a:gd name="T1" fmla="*/ 84 h 84"/>
                <a:gd name="T2" fmla="*/ 40 w 40"/>
                <a:gd name="T3" fmla="*/ 20 h 84"/>
                <a:gd name="T4" fmla="*/ 20 w 40"/>
                <a:gd name="T5" fmla="*/ 0 h 84"/>
                <a:gd name="T6" fmla="*/ 0 w 40"/>
                <a:gd name="T7" fmla="*/ 20 h 84"/>
                <a:gd name="T8" fmla="*/ 0 w 40"/>
                <a:gd name="T9" fmla="*/ 40 h 84"/>
              </a:gdLst>
              <a:ahLst/>
              <a:cxnLst>
                <a:cxn ang="0">
                  <a:pos x="T0" y="T1"/>
                </a:cxn>
                <a:cxn ang="0">
                  <a:pos x="T2" y="T3"/>
                </a:cxn>
                <a:cxn ang="0">
                  <a:pos x="T4" y="T5"/>
                </a:cxn>
                <a:cxn ang="0">
                  <a:pos x="T6" y="T7"/>
                </a:cxn>
                <a:cxn ang="0">
                  <a:pos x="T8" y="T9"/>
                </a:cxn>
              </a:cxnLst>
              <a:rect l="0" t="0" r="r" b="b"/>
              <a:pathLst>
                <a:path w="40" h="84">
                  <a:moveTo>
                    <a:pt x="40" y="84"/>
                  </a:moveTo>
                  <a:cubicBezTo>
                    <a:pt x="40" y="20"/>
                    <a:pt x="40" y="20"/>
                    <a:pt x="40" y="20"/>
                  </a:cubicBezTo>
                  <a:cubicBezTo>
                    <a:pt x="40" y="9"/>
                    <a:pt x="31" y="0"/>
                    <a:pt x="20" y="0"/>
                  </a:cubicBezTo>
                  <a:cubicBezTo>
                    <a:pt x="9" y="0"/>
                    <a:pt x="0" y="9"/>
                    <a:pt x="0" y="20"/>
                  </a:cubicBezTo>
                  <a:cubicBezTo>
                    <a:pt x="0" y="40"/>
                    <a:pt x="0" y="40"/>
                    <a:pt x="0" y="40"/>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23" name="Line 10"/>
            <p:cNvSpPr>
              <a:spLocks noChangeShapeType="1"/>
            </p:cNvSpPr>
            <p:nvPr/>
          </p:nvSpPr>
          <p:spPr bwMode="auto">
            <a:xfrm>
              <a:off x="4405" y="2659"/>
              <a:ext cx="0" cy="94"/>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30" name="Line 11"/>
            <p:cNvSpPr>
              <a:spLocks noChangeShapeType="1"/>
            </p:cNvSpPr>
            <p:nvPr/>
          </p:nvSpPr>
          <p:spPr bwMode="auto">
            <a:xfrm>
              <a:off x="4380" y="2753"/>
              <a:ext cx="0"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31" name="Line 12"/>
            <p:cNvSpPr>
              <a:spLocks noChangeShapeType="1"/>
            </p:cNvSpPr>
            <p:nvPr/>
          </p:nvSpPr>
          <p:spPr bwMode="auto">
            <a:xfrm>
              <a:off x="4380" y="2719"/>
              <a:ext cx="0"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32" name="Line 13"/>
            <p:cNvSpPr>
              <a:spLocks noChangeShapeType="1"/>
            </p:cNvSpPr>
            <p:nvPr/>
          </p:nvSpPr>
          <p:spPr bwMode="auto">
            <a:xfrm>
              <a:off x="4516" y="2753"/>
              <a:ext cx="0"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33" name="Line 14"/>
            <p:cNvSpPr>
              <a:spLocks noChangeShapeType="1"/>
            </p:cNvSpPr>
            <p:nvPr/>
          </p:nvSpPr>
          <p:spPr bwMode="auto">
            <a:xfrm>
              <a:off x="4516" y="2651"/>
              <a:ext cx="0"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34" name="Freeform 15"/>
            <p:cNvSpPr>
              <a:spLocks/>
            </p:cNvSpPr>
            <p:nvPr/>
          </p:nvSpPr>
          <p:spPr bwMode="auto">
            <a:xfrm>
              <a:off x="4431" y="2587"/>
              <a:ext cx="30" cy="132"/>
            </a:xfrm>
            <a:custGeom>
              <a:avLst/>
              <a:gdLst>
                <a:gd name="T0" fmla="*/ 0 w 14"/>
                <a:gd name="T1" fmla="*/ 62 h 62"/>
                <a:gd name="T2" fmla="*/ 0 w 14"/>
                <a:gd name="T3" fmla="*/ 7 h 62"/>
                <a:gd name="T4" fmla="*/ 7 w 14"/>
                <a:gd name="T5" fmla="*/ 0 h 62"/>
                <a:gd name="T6" fmla="*/ 14 w 14"/>
                <a:gd name="T7" fmla="*/ 7 h 62"/>
                <a:gd name="T8" fmla="*/ 14 w 14"/>
                <a:gd name="T9" fmla="*/ 14 h 62"/>
              </a:gdLst>
              <a:ahLst/>
              <a:cxnLst>
                <a:cxn ang="0">
                  <a:pos x="T0" y="T1"/>
                </a:cxn>
                <a:cxn ang="0">
                  <a:pos x="T2" y="T3"/>
                </a:cxn>
                <a:cxn ang="0">
                  <a:pos x="T4" y="T5"/>
                </a:cxn>
                <a:cxn ang="0">
                  <a:pos x="T6" y="T7"/>
                </a:cxn>
                <a:cxn ang="0">
                  <a:pos x="T8" y="T9"/>
                </a:cxn>
              </a:cxnLst>
              <a:rect l="0" t="0" r="r" b="b"/>
              <a:pathLst>
                <a:path w="14" h="62">
                  <a:moveTo>
                    <a:pt x="0" y="62"/>
                  </a:moveTo>
                  <a:cubicBezTo>
                    <a:pt x="0" y="7"/>
                    <a:pt x="0" y="7"/>
                    <a:pt x="0" y="7"/>
                  </a:cubicBezTo>
                  <a:cubicBezTo>
                    <a:pt x="0" y="3"/>
                    <a:pt x="3" y="0"/>
                    <a:pt x="7" y="0"/>
                  </a:cubicBezTo>
                  <a:cubicBezTo>
                    <a:pt x="11" y="0"/>
                    <a:pt x="14" y="3"/>
                    <a:pt x="14" y="7"/>
                  </a:cubicBezTo>
                  <a:cubicBezTo>
                    <a:pt x="14" y="14"/>
                    <a:pt x="14" y="14"/>
                    <a:pt x="14" y="14"/>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grpSp>
      <p:sp>
        <p:nvSpPr>
          <p:cNvPr id="24" name="Title 23"/>
          <p:cNvSpPr>
            <a:spLocks noGrp="1"/>
          </p:cNvSpPr>
          <p:nvPr>
            <p:ph type="title"/>
          </p:nvPr>
        </p:nvSpPr>
        <p:spPr>
          <a:xfrm>
            <a:off x="842207" y="527737"/>
            <a:ext cx="6680242" cy="917575"/>
          </a:xfrm>
        </p:spPr>
        <p:txBody>
          <a:bodyPr/>
          <a:lstStyle/>
          <a:p>
            <a:r>
              <a:rPr lang="en-US" sz="4488"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Keeping your data safe</a:t>
            </a:r>
            <a:endParaRPr lang="en-US" sz="4488" dirty="0"/>
          </a:p>
        </p:txBody>
      </p:sp>
      <p:grpSp>
        <p:nvGrpSpPr>
          <p:cNvPr id="11" name="Group 10">
            <a:extLst>
              <a:ext uri="{FF2B5EF4-FFF2-40B4-BE49-F238E27FC236}">
                <a16:creationId xmlns:a16="http://schemas.microsoft.com/office/drawing/2014/main" id="{6D3A1940-7D8A-4816-A447-87524FA4138A}"/>
              </a:ext>
            </a:extLst>
          </p:cNvPr>
          <p:cNvGrpSpPr/>
          <p:nvPr/>
        </p:nvGrpSpPr>
        <p:grpSpPr>
          <a:xfrm>
            <a:off x="7532628" y="2931661"/>
            <a:ext cx="624596" cy="862821"/>
            <a:chOff x="7562072" y="3099971"/>
            <a:chExt cx="306434" cy="423310"/>
          </a:xfrm>
        </p:grpSpPr>
        <p:sp>
          <p:nvSpPr>
            <p:cNvPr id="51" name="Freeform 5">
              <a:extLst>
                <a:ext uri="{FF2B5EF4-FFF2-40B4-BE49-F238E27FC236}">
                  <a16:creationId xmlns:a16="http://schemas.microsoft.com/office/drawing/2014/main" id="{452C7A07-0E6A-4C04-BB33-D9D04F20F643}"/>
                </a:ext>
              </a:extLst>
            </p:cNvPr>
            <p:cNvSpPr>
              <a:spLocks noEditPoints="1"/>
            </p:cNvSpPr>
            <p:nvPr/>
          </p:nvSpPr>
          <p:spPr bwMode="auto">
            <a:xfrm>
              <a:off x="7562072" y="3099971"/>
              <a:ext cx="306434" cy="423310"/>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40 w 80"/>
                <a:gd name="T23" fmla="*/ 8 h 112"/>
                <a:gd name="T24" fmla="*/ 64 w 80"/>
                <a:gd name="T25" fmla="*/ 32 h 112"/>
                <a:gd name="T26" fmla="*/ 64 w 80"/>
                <a:gd name="T27" fmla="*/ 40 h 112"/>
                <a:gd name="T28" fmla="*/ 40 w 80"/>
                <a:gd name="T29" fmla="*/ 32 h 112"/>
                <a:gd name="T30" fmla="*/ 16 w 80"/>
                <a:gd name="T31" fmla="*/ 40 h 112"/>
                <a:gd name="T32" fmla="*/ 16 w 80"/>
                <a:gd name="T33" fmla="*/ 32 h 112"/>
                <a:gd name="T34" fmla="*/ 40 w 80"/>
                <a:gd name="T35" fmla="*/ 8 h 112"/>
                <a:gd name="T36" fmla="*/ 40 w 80"/>
                <a:gd name="T37" fmla="*/ 104 h 112"/>
                <a:gd name="T38" fmla="*/ 8 w 80"/>
                <a:gd name="T39" fmla="*/ 72 h 112"/>
                <a:gd name="T40" fmla="*/ 40 w 80"/>
                <a:gd name="T41" fmla="*/ 40 h 112"/>
                <a:gd name="T42" fmla="*/ 72 w 80"/>
                <a:gd name="T43" fmla="*/ 72 h 112"/>
                <a:gd name="T44" fmla="*/ 40 w 80"/>
                <a:gd name="T45"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5"/>
                    <a:pt x="0" y="63"/>
                    <a:pt x="0" y="72"/>
                  </a:cubicBezTo>
                  <a:cubicBezTo>
                    <a:pt x="0" y="94"/>
                    <a:pt x="18" y="112"/>
                    <a:pt x="40" y="112"/>
                  </a:cubicBezTo>
                  <a:cubicBezTo>
                    <a:pt x="62" y="112"/>
                    <a:pt x="80" y="94"/>
                    <a:pt x="80" y="72"/>
                  </a:cubicBezTo>
                  <a:cubicBezTo>
                    <a:pt x="80" y="63"/>
                    <a:pt x="77" y="55"/>
                    <a:pt x="72" y="48"/>
                  </a:cubicBezTo>
                  <a:close/>
                  <a:moveTo>
                    <a:pt x="40" y="8"/>
                  </a:moveTo>
                  <a:cubicBezTo>
                    <a:pt x="53" y="8"/>
                    <a:pt x="64" y="19"/>
                    <a:pt x="64" y="32"/>
                  </a:cubicBezTo>
                  <a:cubicBezTo>
                    <a:pt x="64" y="40"/>
                    <a:pt x="64" y="40"/>
                    <a:pt x="64" y="40"/>
                  </a:cubicBezTo>
                  <a:cubicBezTo>
                    <a:pt x="57" y="35"/>
                    <a:pt x="49" y="32"/>
                    <a:pt x="40" y="32"/>
                  </a:cubicBezTo>
                  <a:cubicBezTo>
                    <a:pt x="31" y="32"/>
                    <a:pt x="23" y="35"/>
                    <a:pt x="16" y="40"/>
                  </a:cubicBezTo>
                  <a:cubicBezTo>
                    <a:pt x="16" y="32"/>
                    <a:pt x="16" y="32"/>
                    <a:pt x="16" y="32"/>
                  </a:cubicBezTo>
                  <a:cubicBezTo>
                    <a:pt x="16" y="19"/>
                    <a:pt x="27" y="8"/>
                    <a:pt x="40" y="8"/>
                  </a:cubicBezTo>
                  <a:close/>
                  <a:moveTo>
                    <a:pt x="40" y="104"/>
                  </a:moveTo>
                  <a:cubicBezTo>
                    <a:pt x="22" y="104"/>
                    <a:pt x="8" y="90"/>
                    <a:pt x="8" y="72"/>
                  </a:cubicBezTo>
                  <a:cubicBezTo>
                    <a:pt x="8" y="54"/>
                    <a:pt x="22" y="40"/>
                    <a:pt x="40" y="40"/>
                  </a:cubicBezTo>
                  <a:cubicBezTo>
                    <a:pt x="58" y="40"/>
                    <a:pt x="72" y="54"/>
                    <a:pt x="72" y="72"/>
                  </a:cubicBezTo>
                  <a:cubicBezTo>
                    <a:pt x="72" y="90"/>
                    <a:pt x="58" y="104"/>
                    <a:pt x="40" y="10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55" name="Freeform 6">
              <a:extLst>
                <a:ext uri="{FF2B5EF4-FFF2-40B4-BE49-F238E27FC236}">
                  <a16:creationId xmlns:a16="http://schemas.microsoft.com/office/drawing/2014/main" id="{0F25B677-75B3-42B2-AFAF-7484C59C3CD8}"/>
                </a:ext>
              </a:extLst>
            </p:cNvPr>
            <p:cNvSpPr>
              <a:spLocks/>
            </p:cNvSpPr>
            <p:nvPr/>
          </p:nvSpPr>
          <p:spPr bwMode="auto">
            <a:xfrm>
              <a:off x="7684842" y="3326849"/>
              <a:ext cx="60894" cy="106073"/>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4"/>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4"/>
                    <a:pt x="12" y="0"/>
                    <a:pt x="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grpSp>
    </p:spTree>
    <p:extLst>
      <p:ext uri="{BB962C8B-B14F-4D97-AF65-F5344CB8AC3E}">
        <p14:creationId xmlns:p14="http://schemas.microsoft.com/office/powerpoint/2010/main" val="11755875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2" y="382356"/>
            <a:ext cx="11885513" cy="917575"/>
          </a:xfrm>
        </p:spPr>
        <p:txBody>
          <a:bodyPr/>
          <a:lstStyle/>
          <a:p>
            <a:pPr algn="ctr"/>
            <a:r>
              <a:rPr lang="en-US" sz="408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Machine learning based threat detection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101"/>
          <a:stretch/>
        </p:blipFill>
        <p:spPr>
          <a:xfrm>
            <a:off x="643831" y="1465320"/>
            <a:ext cx="4910042" cy="4521545"/>
          </a:xfrm>
          <a:prstGeom prst="rect">
            <a:avLst/>
          </a:prstGeom>
          <a:ln w="19050">
            <a:noFill/>
          </a:ln>
        </p:spPr>
      </p:pic>
      <p:grpSp>
        <p:nvGrpSpPr>
          <p:cNvPr id="3" name="Group 2">
            <a:extLst>
              <a:ext uri="{FF2B5EF4-FFF2-40B4-BE49-F238E27FC236}">
                <a16:creationId xmlns:a16="http://schemas.microsoft.com/office/drawing/2014/main" id="{8E44EBCD-0771-482D-9962-A3F076F50E1F}"/>
              </a:ext>
            </a:extLst>
          </p:cNvPr>
          <p:cNvGrpSpPr/>
          <p:nvPr/>
        </p:nvGrpSpPr>
        <p:grpSpPr>
          <a:xfrm>
            <a:off x="6094279" y="1465322"/>
            <a:ext cx="1915682" cy="4521544"/>
            <a:chOff x="7669365" y="1436720"/>
            <a:chExt cx="1878290" cy="4433289"/>
          </a:xfrm>
        </p:grpSpPr>
        <p:sp>
          <p:nvSpPr>
            <p:cNvPr id="10" name="Rectangle 9">
              <a:extLst>
                <a:ext uri="{FF2B5EF4-FFF2-40B4-BE49-F238E27FC236}">
                  <a16:creationId xmlns:a16="http://schemas.microsoft.com/office/drawing/2014/main" id="{28921458-0269-4357-B203-9FC008EA41B3}"/>
                </a:ext>
              </a:extLst>
            </p:cNvPr>
            <p:cNvSpPr/>
            <p:nvPr/>
          </p:nvSpPr>
          <p:spPr bwMode="auto">
            <a:xfrm>
              <a:off x="7669365" y="2132687"/>
              <a:ext cx="1877561" cy="37373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l="1230" t="18539" r="4280"/>
            <a:stretch/>
          </p:blipFill>
          <p:spPr>
            <a:xfrm>
              <a:off x="7670094" y="2217905"/>
              <a:ext cx="1877561" cy="3432463"/>
            </a:xfrm>
            <a:prstGeom prst="rect">
              <a:avLst/>
            </a:prstGeom>
            <a:ln w="19050">
              <a:noFill/>
            </a:ln>
          </p:spPr>
        </p:pic>
        <p:pic>
          <p:nvPicPr>
            <p:cNvPr id="16" name="Picture 15">
              <a:extLst>
                <a:ext uri="{FF2B5EF4-FFF2-40B4-BE49-F238E27FC236}">
                  <a16:creationId xmlns:a16="http://schemas.microsoft.com/office/drawing/2014/main" id="{D30B5101-81A5-4684-9CDF-D470EEA955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230" r="4280" b="83483"/>
            <a:stretch/>
          </p:blipFill>
          <p:spPr>
            <a:xfrm>
              <a:off x="7669365" y="1436720"/>
              <a:ext cx="1877561" cy="695967"/>
            </a:xfrm>
            <a:prstGeom prst="rect">
              <a:avLst/>
            </a:prstGeom>
            <a:ln w="19050">
              <a:noFill/>
            </a:ln>
          </p:spPr>
        </p:pic>
      </p:grpSp>
      <p:grpSp>
        <p:nvGrpSpPr>
          <p:cNvPr id="25" name="Group 24">
            <a:extLst>
              <a:ext uri="{FF2B5EF4-FFF2-40B4-BE49-F238E27FC236}">
                <a16:creationId xmlns:a16="http://schemas.microsoft.com/office/drawing/2014/main" id="{8187335B-6777-4F8C-B0C2-4EE48E7EF894}"/>
              </a:ext>
            </a:extLst>
          </p:cNvPr>
          <p:cNvGrpSpPr/>
          <p:nvPr/>
        </p:nvGrpSpPr>
        <p:grpSpPr>
          <a:xfrm>
            <a:off x="8521694" y="1465322"/>
            <a:ext cx="1914938" cy="4521544"/>
            <a:chOff x="8354496" y="1436720"/>
            <a:chExt cx="1877561" cy="4433289"/>
          </a:xfrm>
        </p:grpSpPr>
        <p:grpSp>
          <p:nvGrpSpPr>
            <p:cNvPr id="6" name="Group 5">
              <a:extLst>
                <a:ext uri="{FF2B5EF4-FFF2-40B4-BE49-F238E27FC236}">
                  <a16:creationId xmlns:a16="http://schemas.microsoft.com/office/drawing/2014/main" id="{6E7770AF-ECC0-476B-AB22-04A61B5377E9}"/>
                </a:ext>
              </a:extLst>
            </p:cNvPr>
            <p:cNvGrpSpPr/>
            <p:nvPr/>
          </p:nvGrpSpPr>
          <p:grpSpPr>
            <a:xfrm>
              <a:off x="8354496" y="1436720"/>
              <a:ext cx="1877561" cy="4433289"/>
              <a:chOff x="9705688" y="1436720"/>
              <a:chExt cx="1877561" cy="4433289"/>
            </a:xfrm>
          </p:grpSpPr>
          <p:sp>
            <p:nvSpPr>
              <p:cNvPr id="17" name="Rectangle 16">
                <a:extLst>
                  <a:ext uri="{FF2B5EF4-FFF2-40B4-BE49-F238E27FC236}">
                    <a16:creationId xmlns:a16="http://schemas.microsoft.com/office/drawing/2014/main" id="{7CB6BAEA-15D8-4C7D-915F-25CDE7FA7C0E}"/>
                  </a:ext>
                </a:extLst>
              </p:cNvPr>
              <p:cNvSpPr/>
              <p:nvPr/>
            </p:nvSpPr>
            <p:spPr bwMode="auto">
              <a:xfrm>
                <a:off x="9705688" y="2132687"/>
                <a:ext cx="1877561" cy="37373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 name="Picture 17">
                <a:extLst>
                  <a:ext uri="{FF2B5EF4-FFF2-40B4-BE49-F238E27FC236}">
                    <a16:creationId xmlns:a16="http://schemas.microsoft.com/office/drawing/2014/main" id="{73CDF1D7-962D-47E9-B96E-CDA764864C9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230" r="4280" b="83483"/>
              <a:stretch/>
            </p:blipFill>
            <p:spPr>
              <a:xfrm>
                <a:off x="9705688" y="1436720"/>
                <a:ext cx="1877561" cy="695967"/>
              </a:xfrm>
              <a:prstGeom prst="rect">
                <a:avLst/>
              </a:prstGeom>
              <a:ln w="19050">
                <a:noFill/>
              </a:ln>
            </p:spPr>
          </p:pic>
          <p:pic>
            <p:nvPicPr>
              <p:cNvPr id="19" name="Picture 18">
                <a:extLst>
                  <a:ext uri="{FF2B5EF4-FFF2-40B4-BE49-F238E27FC236}">
                    <a16:creationId xmlns:a16="http://schemas.microsoft.com/office/drawing/2014/main" id="{FA99A01E-E4C6-410D-B9EA-B865CFB7E7C2}"/>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t="21204" r="7013"/>
              <a:stretch/>
            </p:blipFill>
            <p:spPr>
              <a:xfrm>
                <a:off x="9718488" y="2217905"/>
                <a:ext cx="1864761" cy="2902979"/>
              </a:xfrm>
              <a:prstGeom prst="rect">
                <a:avLst/>
              </a:prstGeom>
              <a:ln w="19050">
                <a:noFill/>
              </a:ln>
            </p:spPr>
          </p:pic>
        </p:grpSp>
        <p:sp>
          <p:nvSpPr>
            <p:cNvPr id="8" name="Rectangle 7">
              <a:extLst>
                <a:ext uri="{FF2B5EF4-FFF2-40B4-BE49-F238E27FC236}">
                  <a16:creationId xmlns:a16="http://schemas.microsoft.com/office/drawing/2014/main" id="{E4F1A550-4C11-4C7E-B00F-5C9E839D793B}"/>
                </a:ext>
              </a:extLst>
            </p:cNvPr>
            <p:cNvSpPr/>
            <p:nvPr/>
          </p:nvSpPr>
          <p:spPr bwMode="auto">
            <a:xfrm>
              <a:off x="8501974" y="1841770"/>
              <a:ext cx="290917" cy="29091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 name="Straight Connector 22">
            <a:extLst>
              <a:ext uri="{FF2B5EF4-FFF2-40B4-BE49-F238E27FC236}">
                <a16:creationId xmlns:a16="http://schemas.microsoft.com/office/drawing/2014/main" id="{03276B99-359C-42B6-BE01-879A282FE834}"/>
              </a:ext>
            </a:extLst>
          </p:cNvPr>
          <p:cNvCxnSpPr/>
          <p:nvPr/>
        </p:nvCxnSpPr>
        <p:spPr>
          <a:xfrm>
            <a:off x="5814771" y="1435282"/>
            <a:ext cx="0" cy="4590261"/>
          </a:xfrm>
          <a:prstGeom prst="line">
            <a:avLst/>
          </a:prstGeom>
          <a:ln>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6A97DF-12E1-4913-9302-2FDF94FEAF75}"/>
              </a:ext>
            </a:extLst>
          </p:cNvPr>
          <p:cNvCxnSpPr/>
          <p:nvPr/>
        </p:nvCxnSpPr>
        <p:spPr>
          <a:xfrm>
            <a:off x="8262027" y="1435282"/>
            <a:ext cx="0" cy="4590261"/>
          </a:xfrm>
          <a:prstGeom prst="line">
            <a:avLst/>
          </a:prstGeom>
          <a:ln>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182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25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childTnLst>
                          </p:cTn>
                        </p:par>
                        <p:par>
                          <p:cTn id="11" fill="hold">
                            <p:stCondLst>
                              <p:cond delay="250"/>
                            </p:stCondLst>
                            <p:childTnLst>
                              <p:par>
                                <p:cTn id="12" presetID="22" presetClass="entr" presetSubtype="4" fill="hold" nodeType="afterEffect">
                                  <p:stCondLst>
                                    <p:cond delay="500"/>
                                  </p:stCondLst>
                                  <p:childTnLst>
                                    <p:set>
                                      <p:cBhvr>
                                        <p:cTn id="13" dur="1" fill="hold">
                                          <p:stCondLst>
                                            <p:cond delay="0"/>
                                          </p:stCondLst>
                                        </p:cTn>
                                        <p:tgtEl>
                                          <p:spTgt spid="24"/>
                                        </p:tgtEl>
                                        <p:attrNameLst>
                                          <p:attrName>style.visibility</p:attrName>
                                        </p:attrNameLst>
                                      </p:cBhvr>
                                      <p:to>
                                        <p:strVal val="visible"/>
                                      </p:to>
                                    </p:set>
                                    <p:animEffect transition="in" filter="wipe(down)">
                                      <p:cBhvr>
                                        <p:cTn id="14" dur="250"/>
                                        <p:tgtEl>
                                          <p:spTgt spid="24"/>
                                        </p:tgtEl>
                                      </p:cBhvr>
                                    </p:animEffect>
                                  </p:childTnLst>
                                </p:cTn>
                              </p:par>
                              <p:par>
                                <p:cTn id="15" presetID="10" presetClass="entr" presetSubtype="0"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2" y="382356"/>
            <a:ext cx="11885513" cy="917575"/>
          </a:xfrm>
        </p:spPr>
        <p:txBody>
          <a:bodyPr/>
          <a:lstStyle/>
          <a:p>
            <a:pPr algn="ctr"/>
            <a:r>
              <a:rPr lang="en-US" sz="408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Machine learning based threat detection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101"/>
          <a:stretch/>
        </p:blipFill>
        <p:spPr>
          <a:xfrm>
            <a:off x="643831" y="1465320"/>
            <a:ext cx="4910042" cy="4521545"/>
          </a:xfrm>
          <a:prstGeom prst="rect">
            <a:avLst/>
          </a:prstGeom>
          <a:ln w="19050">
            <a:noFill/>
          </a:ln>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67" r="424" b="699"/>
          <a:stretch/>
        </p:blipFill>
        <p:spPr>
          <a:xfrm>
            <a:off x="642459" y="1459485"/>
            <a:ext cx="4916808" cy="4566059"/>
          </a:xfrm>
          <a:prstGeom prst="rect">
            <a:avLst/>
          </a:prstGeom>
          <a:ln w="19050">
            <a:noFill/>
          </a:ln>
        </p:spPr>
      </p:pic>
      <p:grpSp>
        <p:nvGrpSpPr>
          <p:cNvPr id="9" name="Group 8">
            <a:extLst>
              <a:ext uri="{FF2B5EF4-FFF2-40B4-BE49-F238E27FC236}">
                <a16:creationId xmlns:a16="http://schemas.microsoft.com/office/drawing/2014/main" id="{A8CD08F8-F753-4ED1-BD68-44D1D7A00F38}"/>
              </a:ext>
            </a:extLst>
          </p:cNvPr>
          <p:cNvGrpSpPr/>
          <p:nvPr/>
        </p:nvGrpSpPr>
        <p:grpSpPr>
          <a:xfrm>
            <a:off x="6070275" y="1435283"/>
            <a:ext cx="5748754" cy="4590262"/>
            <a:chOff x="5950926" y="1407268"/>
            <a:chExt cx="5636545" cy="4500665"/>
          </a:xfrm>
        </p:grpSpPr>
        <p:sp>
          <p:nvSpPr>
            <p:cNvPr id="2" name="Rectangle 1">
              <a:extLst>
                <a:ext uri="{FF2B5EF4-FFF2-40B4-BE49-F238E27FC236}">
                  <a16:creationId xmlns:a16="http://schemas.microsoft.com/office/drawing/2014/main" id="{28B1CC02-EFF3-4695-B9BD-635561C48A1E}"/>
                </a:ext>
              </a:extLst>
            </p:cNvPr>
            <p:cNvSpPr/>
            <p:nvPr/>
          </p:nvSpPr>
          <p:spPr bwMode="auto">
            <a:xfrm>
              <a:off x="5950926" y="1407269"/>
              <a:ext cx="5636545" cy="4500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 name="Picture 12"/>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r="1219"/>
            <a:stretch/>
          </p:blipFill>
          <p:spPr>
            <a:xfrm>
              <a:off x="5950926" y="1407268"/>
              <a:ext cx="5636545" cy="4001311"/>
            </a:xfrm>
            <a:prstGeom prst="rect">
              <a:avLst/>
            </a:prstGeom>
            <a:ln w="19050">
              <a:noFill/>
            </a:ln>
          </p:spPr>
        </p:pic>
      </p:grpSp>
      <p:cxnSp>
        <p:nvCxnSpPr>
          <p:cNvPr id="23" name="Straight Connector 22">
            <a:extLst>
              <a:ext uri="{FF2B5EF4-FFF2-40B4-BE49-F238E27FC236}">
                <a16:creationId xmlns:a16="http://schemas.microsoft.com/office/drawing/2014/main" id="{03276B99-359C-42B6-BE01-879A282FE834}"/>
              </a:ext>
            </a:extLst>
          </p:cNvPr>
          <p:cNvCxnSpPr/>
          <p:nvPr/>
        </p:nvCxnSpPr>
        <p:spPr>
          <a:xfrm>
            <a:off x="5814771" y="1435282"/>
            <a:ext cx="0" cy="4590261"/>
          </a:xfrm>
          <a:prstGeom prst="line">
            <a:avLst/>
          </a:prstGeom>
          <a:ln>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5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250"/>
                                        <p:tgtEl>
                                          <p:spTgt spid="2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cxnSp>
        <p:nvCxnSpPr>
          <p:cNvPr id="14" name="Straight Connector 13"/>
          <p:cNvCxnSpPr>
            <a:cxnSpLocks/>
            <a:stCxn id="47" idx="6"/>
            <a:endCxn id="44" idx="2"/>
          </p:cNvCxnSpPr>
          <p:nvPr/>
        </p:nvCxnSpPr>
        <p:spPr>
          <a:xfrm>
            <a:off x="2286558" y="4192365"/>
            <a:ext cx="7962653"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Freeform 266">
            <a:extLst>
              <a:ext uri="{FF2B5EF4-FFF2-40B4-BE49-F238E27FC236}">
                <a16:creationId xmlns:a16="http://schemas.microsoft.com/office/drawing/2014/main" id="{E3AE052A-EDC3-4C36-86B5-DD7CDA73DADA}"/>
              </a:ext>
            </a:extLst>
          </p:cNvPr>
          <p:cNvSpPr>
            <a:spLocks noChangeAspect="1"/>
          </p:cNvSpPr>
          <p:nvPr/>
        </p:nvSpPr>
        <p:spPr bwMode="black">
          <a:xfrm>
            <a:off x="3609601" y="2145639"/>
            <a:ext cx="4876787" cy="28841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solidFill>
          <a:ln w="28575">
            <a:solidFill>
              <a:schemeClr val="tx1"/>
            </a:solidFill>
          </a:ln>
        </p:spPr>
        <p:txBody>
          <a:bodyPr vert="horz" wrap="square" lIns="91403" tIns="45702" rIns="91403" bIns="45702" numCol="1" anchor="t" anchorCtr="0" compatLnSpc="1">
            <a:prstTxWarp prst="textNoShape">
              <a:avLst/>
            </a:prstTxWarp>
          </a:bodyPr>
          <a:lstStyle/>
          <a:p>
            <a:pPr defTabSz="932597">
              <a:defRPr/>
            </a:pPr>
            <a:endParaRPr lang="en-US" sz="1799" kern="0" dirty="0">
              <a:solidFill>
                <a:srgbClr val="2C2C2C"/>
              </a:solidFill>
              <a:latin typeface="Segoe UI"/>
            </a:endParaRPr>
          </a:p>
        </p:txBody>
      </p:sp>
      <p:sp>
        <p:nvSpPr>
          <p:cNvPr id="5" name="Title 4"/>
          <p:cNvSpPr>
            <a:spLocks noGrp="1"/>
          </p:cNvSpPr>
          <p:nvPr>
            <p:ph type="title"/>
          </p:nvPr>
        </p:nvSpPr>
        <p:spPr/>
        <p:txBody>
          <a:bodyPr/>
          <a:lstStyle/>
          <a:p>
            <a:pPr algn="ctr"/>
            <a:r>
              <a:rPr lang="en-US" sz="4080" spc="-153" dirty="0">
                <a:latin typeface="Segoe UI Semibold" panose="020B0702040204020203" pitchFamily="34" charset="0"/>
                <a:cs typeface="Segoe UI Semibold" panose="020B0702040204020203" pitchFamily="34" charset="0"/>
              </a:rPr>
              <a:t>Grow with your needs</a:t>
            </a:r>
            <a:br>
              <a:rPr lang="en-US" sz="4488" b="1" dirty="0"/>
            </a:br>
            <a:r>
              <a:rPr lang="en-US" sz="2856" dirty="0">
                <a:solidFill>
                  <a:srgbClr val="0B7DD8"/>
                </a:solidFill>
                <a:latin typeface="Segoe UI Semibold" panose="020B0702040204020203" pitchFamily="34" charset="0"/>
                <a:cs typeface="Segoe UI Semibold" panose="020B0702040204020203" pitchFamily="34" charset="0"/>
              </a:rPr>
              <a:t>Machine learning based performance acceleration</a:t>
            </a:r>
          </a:p>
        </p:txBody>
      </p:sp>
      <p:sp>
        <p:nvSpPr>
          <p:cNvPr id="4" name="Rectangle 3"/>
          <p:cNvSpPr/>
          <p:nvPr/>
        </p:nvSpPr>
        <p:spPr>
          <a:xfrm>
            <a:off x="1194204" y="5633016"/>
            <a:ext cx="9968631" cy="596286"/>
          </a:xfrm>
          <a:prstGeom prst="rect">
            <a:avLst/>
          </a:prstGeom>
        </p:spPr>
        <p:txBody>
          <a:bodyPr wrap="square">
            <a:spAutoFit/>
          </a:bodyPr>
          <a:lstStyle/>
          <a:p>
            <a:pPr algn="ctr" defTabSz="621480">
              <a:spcAft>
                <a:spcPts val="600"/>
              </a:spcAft>
              <a:defRPr/>
            </a:pPr>
            <a:r>
              <a:rPr lang="en-US" sz="3199" dirty="0">
                <a:solidFill>
                  <a:srgbClr val="FFFFFF"/>
                </a:solidFill>
                <a:latin typeface="Segoe UI Semilight" panose="020B0402040204020203" pitchFamily="34" charset="0"/>
                <a:cs typeface="Segoe UI Semilight" panose="020B0402040204020203" pitchFamily="34" charset="0"/>
              </a:rPr>
              <a:t>Automatic Index tuning tailored to each workload</a:t>
            </a:r>
          </a:p>
        </p:txBody>
      </p:sp>
      <p:cxnSp>
        <p:nvCxnSpPr>
          <p:cNvPr id="70" name="Straight Connector 69"/>
          <p:cNvCxnSpPr>
            <a:cxnSpLocks/>
          </p:cNvCxnSpPr>
          <p:nvPr/>
        </p:nvCxnSpPr>
        <p:spPr>
          <a:xfrm>
            <a:off x="5341382" y="4224845"/>
            <a:ext cx="1320613" cy="0"/>
          </a:xfrm>
          <a:prstGeom prst="line">
            <a:avLst/>
          </a:prstGeom>
          <a:noFill/>
          <a:ln w="38100" cap="flat" cmpd="sng" algn="ctr">
            <a:solidFill>
              <a:schemeClr val="bg2"/>
            </a:solidFill>
            <a:prstDash val="sysDash"/>
            <a:headEnd type="none" w="med" len="med"/>
            <a:tailEnd type="none" w="med" len="med"/>
          </a:ln>
          <a:effectLst/>
        </p:spPr>
      </p:cxnSp>
      <p:grpSp>
        <p:nvGrpSpPr>
          <p:cNvPr id="3" name="Group 4"/>
          <p:cNvGrpSpPr>
            <a:grpSpLocks noChangeAspect="1"/>
          </p:cNvGrpSpPr>
          <p:nvPr/>
        </p:nvGrpSpPr>
        <p:grpSpPr bwMode="auto">
          <a:xfrm>
            <a:off x="4445996" y="3926122"/>
            <a:ext cx="698401" cy="595227"/>
            <a:chOff x="2388" y="2502"/>
            <a:chExt cx="440" cy="375"/>
          </a:xfrm>
        </p:grpSpPr>
        <p:sp>
          <p:nvSpPr>
            <p:cNvPr id="7" name="Rectangle 5"/>
            <p:cNvSpPr>
              <a:spLocks noChangeArrowheads="1"/>
            </p:cNvSpPr>
            <p:nvPr/>
          </p:nvSpPr>
          <p:spPr bwMode="auto">
            <a:xfrm>
              <a:off x="2388" y="2502"/>
              <a:ext cx="440" cy="375"/>
            </a:xfrm>
            <a:prstGeom prst="rect">
              <a:avLst/>
            </a:prstGeom>
            <a:noFill/>
            <a:ln w="508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8" name="Line 6"/>
            <p:cNvSpPr>
              <a:spLocks noChangeShapeType="1"/>
            </p:cNvSpPr>
            <p:nvPr/>
          </p:nvSpPr>
          <p:spPr bwMode="auto">
            <a:xfrm flipH="1">
              <a:off x="2388" y="2604"/>
              <a:ext cx="440" cy="0"/>
            </a:xfrm>
            <a:prstGeom prst="line">
              <a:avLst/>
            </a:prstGeom>
            <a:noFill/>
            <a:ln w="539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9" name="Oval 7"/>
            <p:cNvSpPr>
              <a:spLocks noChangeArrowheads="1"/>
            </p:cNvSpPr>
            <p:nvPr/>
          </p:nvSpPr>
          <p:spPr bwMode="auto">
            <a:xfrm>
              <a:off x="2642" y="2536"/>
              <a:ext cx="34" cy="34"/>
            </a:xfrm>
            <a:prstGeom prst="ellipse">
              <a:avLst/>
            </a:prstGeom>
            <a:solidFill>
              <a:schemeClr val="accent1"/>
            </a:solid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10" name="Oval 8"/>
            <p:cNvSpPr>
              <a:spLocks noChangeArrowheads="1"/>
            </p:cNvSpPr>
            <p:nvPr/>
          </p:nvSpPr>
          <p:spPr bwMode="auto">
            <a:xfrm>
              <a:off x="2693" y="2536"/>
              <a:ext cx="33" cy="34"/>
            </a:xfrm>
            <a:prstGeom prst="ellipse">
              <a:avLst/>
            </a:prstGeom>
            <a:solidFill>
              <a:schemeClr val="accent1"/>
            </a:solid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11" name="Oval 9"/>
            <p:cNvSpPr>
              <a:spLocks noChangeArrowheads="1"/>
            </p:cNvSpPr>
            <p:nvPr/>
          </p:nvSpPr>
          <p:spPr bwMode="auto">
            <a:xfrm>
              <a:off x="2743" y="2536"/>
              <a:ext cx="34" cy="34"/>
            </a:xfrm>
            <a:prstGeom prst="ellipse">
              <a:avLst/>
            </a:prstGeom>
            <a:solidFill>
              <a:schemeClr val="accent1"/>
            </a:solid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grpSp>
      <p:sp>
        <p:nvSpPr>
          <p:cNvPr id="41" name="Freeform 5"/>
          <p:cNvSpPr>
            <a:spLocks/>
          </p:cNvSpPr>
          <p:nvPr/>
        </p:nvSpPr>
        <p:spPr bwMode="auto">
          <a:xfrm flipH="1">
            <a:off x="8017026" y="1835953"/>
            <a:ext cx="2380284" cy="1538318"/>
          </a:xfrm>
          <a:custGeom>
            <a:avLst/>
            <a:gdLst>
              <a:gd name="T0" fmla="*/ 325 w 398"/>
              <a:gd name="T1" fmla="*/ 253 h 256"/>
              <a:gd name="T2" fmla="*/ 259 w 398"/>
              <a:gd name="T3" fmla="*/ 254 h 256"/>
              <a:gd name="T4" fmla="*/ 156 w 398"/>
              <a:gd name="T5" fmla="*/ 253 h 256"/>
              <a:gd name="T6" fmla="*/ 105 w 398"/>
              <a:gd name="T7" fmla="*/ 253 h 256"/>
              <a:gd name="T8" fmla="*/ 102 w 398"/>
              <a:gd name="T9" fmla="*/ 253 h 256"/>
              <a:gd name="T10" fmla="*/ 100 w 398"/>
              <a:gd name="T11" fmla="*/ 253 h 256"/>
              <a:gd name="T12" fmla="*/ 0 w 398"/>
              <a:gd name="T13" fmla="*/ 152 h 256"/>
              <a:gd name="T14" fmla="*/ 100 w 398"/>
              <a:gd name="T15" fmla="*/ 51 h 256"/>
              <a:gd name="T16" fmla="*/ 120 w 398"/>
              <a:gd name="T17" fmla="*/ 53 h 256"/>
              <a:gd name="T18" fmla="*/ 213 w 398"/>
              <a:gd name="T19" fmla="*/ 0 h 256"/>
              <a:gd name="T20" fmla="*/ 321 w 398"/>
              <a:gd name="T21" fmla="*/ 99 h 256"/>
              <a:gd name="T22" fmla="*/ 398 w 398"/>
              <a:gd name="T23" fmla="*/ 176 h 256"/>
              <a:gd name="T24" fmla="*/ 376 w 398"/>
              <a:gd name="T25" fmla="*/ 230 h 256"/>
              <a:gd name="T26" fmla="*/ 352 w 398"/>
              <a:gd name="T27" fmla="*/ 246 h 256"/>
              <a:gd name="T28" fmla="*/ 325 w 398"/>
              <a:gd name="T29" fmla="*/ 25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8" h="256">
                <a:moveTo>
                  <a:pt x="325" y="253"/>
                </a:moveTo>
                <a:cubicBezTo>
                  <a:pt x="303" y="256"/>
                  <a:pt x="280" y="254"/>
                  <a:pt x="259" y="254"/>
                </a:cubicBezTo>
                <a:cubicBezTo>
                  <a:pt x="225" y="254"/>
                  <a:pt x="190" y="253"/>
                  <a:pt x="156" y="253"/>
                </a:cubicBezTo>
                <a:cubicBezTo>
                  <a:pt x="139" y="253"/>
                  <a:pt x="122" y="253"/>
                  <a:pt x="105" y="253"/>
                </a:cubicBezTo>
                <a:cubicBezTo>
                  <a:pt x="104" y="253"/>
                  <a:pt x="103" y="253"/>
                  <a:pt x="102" y="253"/>
                </a:cubicBezTo>
                <a:cubicBezTo>
                  <a:pt x="101" y="253"/>
                  <a:pt x="101" y="253"/>
                  <a:pt x="100" y="253"/>
                </a:cubicBezTo>
                <a:cubicBezTo>
                  <a:pt x="45" y="253"/>
                  <a:pt x="0" y="208"/>
                  <a:pt x="0" y="152"/>
                </a:cubicBezTo>
                <a:cubicBezTo>
                  <a:pt x="0" y="96"/>
                  <a:pt x="45" y="51"/>
                  <a:pt x="100" y="51"/>
                </a:cubicBezTo>
                <a:cubicBezTo>
                  <a:pt x="107" y="51"/>
                  <a:pt x="113" y="51"/>
                  <a:pt x="120" y="53"/>
                </a:cubicBezTo>
                <a:cubicBezTo>
                  <a:pt x="140" y="21"/>
                  <a:pt x="174" y="0"/>
                  <a:pt x="213" y="0"/>
                </a:cubicBezTo>
                <a:cubicBezTo>
                  <a:pt x="269" y="0"/>
                  <a:pt x="316" y="43"/>
                  <a:pt x="321" y="99"/>
                </a:cubicBezTo>
                <a:cubicBezTo>
                  <a:pt x="364" y="99"/>
                  <a:pt x="398" y="133"/>
                  <a:pt x="398" y="176"/>
                </a:cubicBezTo>
                <a:cubicBezTo>
                  <a:pt x="398" y="196"/>
                  <a:pt x="390" y="215"/>
                  <a:pt x="376" y="230"/>
                </a:cubicBezTo>
                <a:cubicBezTo>
                  <a:pt x="369" y="237"/>
                  <a:pt x="361" y="242"/>
                  <a:pt x="352" y="246"/>
                </a:cubicBezTo>
                <a:cubicBezTo>
                  <a:pt x="344" y="250"/>
                  <a:pt x="335" y="252"/>
                  <a:pt x="325" y="253"/>
                </a:cubicBezTo>
                <a:close/>
              </a:path>
            </a:pathLst>
          </a:custGeom>
          <a:solidFill>
            <a:schemeClr val="accent1"/>
          </a:solidFill>
          <a:ln w="38100" cap="flat">
            <a:noFill/>
            <a:prstDash val="solid"/>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353535"/>
              </a:solidFill>
              <a:latin typeface="Segoe UI Semilight"/>
            </a:endParaRPr>
          </a:p>
        </p:txBody>
      </p:sp>
      <p:grpSp>
        <p:nvGrpSpPr>
          <p:cNvPr id="2" name="Group 1">
            <a:extLst>
              <a:ext uri="{FF2B5EF4-FFF2-40B4-BE49-F238E27FC236}">
                <a16:creationId xmlns:a16="http://schemas.microsoft.com/office/drawing/2014/main" id="{2DCEE10B-1059-43BC-8322-7B4A01163355}"/>
              </a:ext>
            </a:extLst>
          </p:cNvPr>
          <p:cNvGrpSpPr/>
          <p:nvPr/>
        </p:nvGrpSpPr>
        <p:grpSpPr>
          <a:xfrm>
            <a:off x="7524050" y="2845259"/>
            <a:ext cx="809323" cy="809323"/>
            <a:chOff x="7274015" y="2846812"/>
            <a:chExt cx="793526" cy="793526"/>
          </a:xfrm>
        </p:grpSpPr>
        <p:sp>
          <p:nvSpPr>
            <p:cNvPr id="17" name="Oval 16"/>
            <p:cNvSpPr/>
            <p:nvPr/>
          </p:nvSpPr>
          <p:spPr bwMode="auto">
            <a:xfrm>
              <a:off x="7274015" y="2846812"/>
              <a:ext cx="793526" cy="793526"/>
            </a:xfrm>
            <a:prstGeom prst="ellipse">
              <a:avLst/>
            </a:prstGeom>
            <a:solidFill>
              <a:srgbClr val="00B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 name="Group 77"/>
            <p:cNvGrpSpPr/>
            <p:nvPr/>
          </p:nvGrpSpPr>
          <p:grpSpPr>
            <a:xfrm rot="900000" flipH="1">
              <a:off x="7408741" y="2979603"/>
              <a:ext cx="524075" cy="527944"/>
              <a:chOff x="7035961" y="3062922"/>
              <a:chExt cx="548999" cy="553049"/>
            </a:xfrm>
          </p:grpSpPr>
          <p:sp>
            <p:nvSpPr>
              <p:cNvPr id="79" name="Arc 78"/>
              <p:cNvSpPr/>
              <p:nvPr/>
            </p:nvSpPr>
            <p:spPr>
              <a:xfrm rot="19196472">
                <a:off x="7035961" y="3066972"/>
                <a:ext cx="548999" cy="548999"/>
              </a:xfrm>
              <a:prstGeom prst="arc">
                <a:avLst>
                  <a:gd name="adj1" fmla="val 16200000"/>
                  <a:gd name="adj2" fmla="val 4220594"/>
                </a:avLst>
              </a:prstGeom>
              <a:noFill/>
              <a:ln w="38100" cap="flat" cmpd="sng" algn="ctr">
                <a:solidFill>
                  <a:schemeClr val="tx1"/>
                </a:solidFill>
                <a:prstDash val="solid"/>
                <a:headEnd type="triangle" w="med" len="sm"/>
                <a:tailEnd type="none"/>
              </a:ln>
              <a:effectLst/>
            </p:spPr>
            <p:txBody>
              <a:bodyPr rtlCol="0" anchor="ctr"/>
              <a:lstStyle/>
              <a:p>
                <a:pPr algn="ctr" defTabSz="932563">
                  <a:defRPr/>
                </a:pPr>
                <a:endParaRPr lang="en-US" kern="0">
                  <a:solidFill>
                    <a:srgbClr val="FFFFFF"/>
                  </a:solidFill>
                  <a:latin typeface="Segoe UI Semilight"/>
                </a:endParaRPr>
              </a:p>
            </p:txBody>
          </p:sp>
          <p:sp>
            <p:nvSpPr>
              <p:cNvPr id="80" name="Arc 79"/>
              <p:cNvSpPr/>
              <p:nvPr/>
            </p:nvSpPr>
            <p:spPr>
              <a:xfrm rot="8396472">
                <a:off x="7035961" y="3062922"/>
                <a:ext cx="548999" cy="548999"/>
              </a:xfrm>
              <a:prstGeom prst="arc">
                <a:avLst>
                  <a:gd name="adj1" fmla="val 16200000"/>
                  <a:gd name="adj2" fmla="val 4220594"/>
                </a:avLst>
              </a:prstGeom>
              <a:noFill/>
              <a:ln w="38100" cap="flat" cmpd="sng" algn="ctr">
                <a:solidFill>
                  <a:schemeClr val="tx1"/>
                </a:solidFill>
                <a:prstDash val="solid"/>
                <a:headEnd type="triangle" w="med" len="sm"/>
                <a:tailEnd type="none"/>
              </a:ln>
              <a:effectLst/>
            </p:spPr>
            <p:txBody>
              <a:bodyPr rtlCol="0" anchor="ctr"/>
              <a:lstStyle/>
              <a:p>
                <a:pPr algn="ctr" defTabSz="932563">
                  <a:defRPr/>
                </a:pPr>
                <a:endParaRPr lang="en-US" kern="0">
                  <a:solidFill>
                    <a:srgbClr val="FFFFFF"/>
                  </a:solidFill>
                  <a:latin typeface="Segoe UI Semilight"/>
                </a:endParaRPr>
              </a:p>
            </p:txBody>
          </p:sp>
        </p:grpSp>
      </p:grpSp>
      <p:sp>
        <p:nvSpPr>
          <p:cNvPr id="43" name="TextBox 42"/>
          <p:cNvSpPr txBox="1"/>
          <p:nvPr/>
        </p:nvSpPr>
        <p:spPr>
          <a:xfrm>
            <a:off x="8413970" y="2380308"/>
            <a:ext cx="1586397" cy="860450"/>
          </a:xfrm>
          <a:prstGeom prst="rect">
            <a:avLst/>
          </a:prstGeom>
          <a:noFill/>
        </p:spPr>
        <p:txBody>
          <a:bodyPr wrap="square" lIns="0" tIns="146283" rIns="0" bIns="146283" rtlCol="0">
            <a:spAutoFit/>
          </a:bodyPr>
          <a:lstStyle/>
          <a:p>
            <a:pPr algn="ctr" defTabSz="932563">
              <a:defRPr/>
            </a:pPr>
            <a:r>
              <a:rPr lang="en-US" dirty="0">
                <a:gradFill>
                  <a:gsLst>
                    <a:gs pos="3540">
                      <a:srgbClr val="FFFFFF"/>
                    </a:gs>
                    <a:gs pos="17699">
                      <a:srgbClr val="FFFFFF"/>
                    </a:gs>
                  </a:gsLst>
                  <a:lin ang="5400000" scaled="0"/>
                </a:gradFill>
                <a:latin typeface="Segoe UI Semibold" panose="020B0702040204020203" pitchFamily="34" charset="0"/>
                <a:ea typeface="Segoe UI" charset="0"/>
                <a:cs typeface="Segoe UI Semibold" panose="020B0702040204020203" pitchFamily="34" charset="0"/>
              </a:rPr>
              <a:t>SQL Database Advisor</a:t>
            </a:r>
          </a:p>
        </p:txBody>
      </p:sp>
      <p:sp>
        <p:nvSpPr>
          <p:cNvPr id="44" name="Oval 43"/>
          <p:cNvSpPr/>
          <p:nvPr/>
        </p:nvSpPr>
        <p:spPr bwMode="auto">
          <a:xfrm>
            <a:off x="10249210" y="3399168"/>
            <a:ext cx="1586393" cy="1586393"/>
          </a:xfrm>
          <a:prstGeom prst="ellipse">
            <a:avLst/>
          </a:prstGeom>
          <a:solidFill>
            <a:schemeClr val="tx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Freeform 11"/>
          <p:cNvSpPr/>
          <p:nvPr/>
        </p:nvSpPr>
        <p:spPr>
          <a:xfrm>
            <a:off x="10800977" y="3703456"/>
            <a:ext cx="482859" cy="551207"/>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chemeClr val="accent1"/>
          </a:solidFill>
          <a:ln w="10795" cap="flat" cmpd="sng" algn="ctr">
            <a:noFill/>
            <a:prstDash val="solid"/>
          </a:ln>
          <a:effectLst/>
        </p:spPr>
        <p:txBody>
          <a:bodyPr rtlCol="0" anchor="ctr"/>
          <a:lstStyle/>
          <a:p>
            <a:pPr algn="ctr" defTabSz="932563">
              <a:defRPr/>
            </a:pPr>
            <a:endParaRPr lang="en-US" kern="0">
              <a:solidFill>
                <a:srgbClr val="FFFFFF"/>
              </a:solidFill>
              <a:latin typeface="Segoe UI Semilight"/>
            </a:endParaRPr>
          </a:p>
        </p:txBody>
      </p:sp>
      <p:sp>
        <p:nvSpPr>
          <p:cNvPr id="46" name="TextBox 45"/>
          <p:cNvSpPr txBox="1"/>
          <p:nvPr/>
        </p:nvSpPr>
        <p:spPr>
          <a:xfrm>
            <a:off x="10659708" y="4229901"/>
            <a:ext cx="765397" cy="572383"/>
          </a:xfrm>
          <a:prstGeom prst="rect">
            <a:avLst/>
          </a:prstGeom>
          <a:noFill/>
        </p:spPr>
        <p:txBody>
          <a:bodyPr wrap="square" lIns="0" tIns="146283" rIns="0" bIns="146283" rtlCol="0">
            <a:spAutoFit/>
          </a:bodyPr>
          <a:lstStyle/>
          <a:p>
            <a:pPr algn="ctr" defTabSz="932563">
              <a:defRPr/>
            </a:pPr>
            <a:r>
              <a:rPr lang="en-US" dirty="0">
                <a:solidFill>
                  <a:srgbClr val="333333"/>
                </a:solidFill>
                <a:latin typeface="Segoe UI Semibold" panose="020B0702040204020203" pitchFamily="34" charset="0"/>
                <a:ea typeface="Segoe UI" charset="0"/>
                <a:cs typeface="Segoe UI Semibold" panose="020B0702040204020203" pitchFamily="34" charset="0"/>
              </a:rPr>
              <a:t>User</a:t>
            </a:r>
          </a:p>
        </p:txBody>
      </p:sp>
      <p:sp>
        <p:nvSpPr>
          <p:cNvPr id="47" name="Oval 46"/>
          <p:cNvSpPr/>
          <p:nvPr/>
        </p:nvSpPr>
        <p:spPr bwMode="auto">
          <a:xfrm>
            <a:off x="700164" y="3399168"/>
            <a:ext cx="1586393" cy="1586393"/>
          </a:xfrm>
          <a:prstGeom prst="ellipse">
            <a:avLst/>
          </a:prstGeom>
          <a:solidFill>
            <a:schemeClr val="tx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Freeform 11"/>
          <p:cNvSpPr/>
          <p:nvPr/>
        </p:nvSpPr>
        <p:spPr>
          <a:xfrm>
            <a:off x="1251931" y="3703456"/>
            <a:ext cx="482859" cy="551207"/>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chemeClr val="accent1"/>
          </a:solidFill>
          <a:ln w="10795" cap="flat" cmpd="sng" algn="ctr">
            <a:noFill/>
            <a:prstDash val="solid"/>
          </a:ln>
          <a:effectLst/>
        </p:spPr>
        <p:txBody>
          <a:bodyPr rtlCol="0" anchor="ctr"/>
          <a:lstStyle/>
          <a:p>
            <a:pPr algn="ctr" defTabSz="932563">
              <a:defRPr/>
            </a:pPr>
            <a:endParaRPr lang="en-US" kern="0">
              <a:solidFill>
                <a:srgbClr val="FFFFFF"/>
              </a:solidFill>
              <a:latin typeface="Segoe UI Semilight"/>
            </a:endParaRPr>
          </a:p>
        </p:txBody>
      </p:sp>
      <p:sp>
        <p:nvSpPr>
          <p:cNvPr id="49" name="TextBox 48"/>
          <p:cNvSpPr txBox="1"/>
          <p:nvPr/>
        </p:nvSpPr>
        <p:spPr>
          <a:xfrm>
            <a:off x="1110662" y="4229901"/>
            <a:ext cx="765397" cy="572383"/>
          </a:xfrm>
          <a:prstGeom prst="rect">
            <a:avLst/>
          </a:prstGeom>
          <a:noFill/>
        </p:spPr>
        <p:txBody>
          <a:bodyPr wrap="square" lIns="0" tIns="146283" rIns="0" bIns="146283" rtlCol="0">
            <a:spAutoFit/>
          </a:bodyPr>
          <a:lstStyle/>
          <a:p>
            <a:pPr algn="ctr" defTabSz="932563">
              <a:defRPr/>
            </a:pPr>
            <a:r>
              <a:rPr lang="en-US" dirty="0">
                <a:solidFill>
                  <a:srgbClr val="333333"/>
                </a:solidFill>
                <a:latin typeface="Segoe UI Semibold" panose="020B0702040204020203" pitchFamily="34" charset="0"/>
                <a:ea typeface="Segoe UI" charset="0"/>
                <a:cs typeface="Segoe UI Semibold" panose="020B0702040204020203" pitchFamily="34" charset="0"/>
              </a:rPr>
              <a:t>User</a:t>
            </a:r>
          </a:p>
        </p:txBody>
      </p:sp>
      <p:pic>
        <p:nvPicPr>
          <p:cNvPr id="29" name="Picture 28">
            <a:extLst>
              <a:ext uri="{FF2B5EF4-FFF2-40B4-BE49-F238E27FC236}">
                <a16:creationId xmlns:a16="http://schemas.microsoft.com/office/drawing/2014/main" id="{5AF1A764-B93A-4AA2-8D9F-36D4E845D5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467" y="3839855"/>
            <a:ext cx="708242" cy="708242"/>
          </a:xfrm>
          <a:prstGeom prst="rect">
            <a:avLst/>
          </a:prstGeom>
        </p:spPr>
      </p:pic>
    </p:spTree>
    <p:extLst>
      <p:ext uri="{BB962C8B-B14F-4D97-AF65-F5344CB8AC3E}">
        <p14:creationId xmlns:p14="http://schemas.microsoft.com/office/powerpoint/2010/main" val="10041454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18182A"/>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5643366" y="838340"/>
            <a:ext cx="6792227" cy="1679518"/>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a:defRPr/>
            </a:pPr>
            <a:r>
              <a:rPr lang="en-US" sz="3264" spc="-153" dirty="0">
                <a:solidFill>
                  <a:srgbClr val="0078D7"/>
                </a:solidFill>
                <a:latin typeface="Segoe UI Semibold" panose="020B0702040204020203" pitchFamily="34" charset="0"/>
                <a:cs typeface="Segoe UI Semibold" panose="020B0702040204020203" pitchFamily="34" charset="0"/>
              </a:rPr>
              <a:t>Cortana Intelligence </a:t>
            </a:r>
            <a:br>
              <a:rPr lang="en-US" sz="3264" spc="-153" dirty="0">
                <a:solidFill>
                  <a:srgbClr val="0078D7"/>
                </a:solidFill>
                <a:latin typeface="Segoe UI Semibold" panose="020B0702040204020203" pitchFamily="34" charset="0"/>
                <a:cs typeface="Segoe UI Semibold" panose="020B0702040204020203" pitchFamily="34" charset="0"/>
              </a:rPr>
            </a:br>
            <a:r>
              <a:rPr lang="en-US" sz="3264" spc="-153" dirty="0">
                <a:solidFill>
                  <a:srgbClr val="0078D7"/>
                </a:solidFill>
                <a:latin typeface="Segoe UI Semibold" panose="020B0702040204020203" pitchFamily="34" charset="0"/>
                <a:cs typeface="Segoe UI Semibold" panose="020B0702040204020203" pitchFamily="34" charset="0"/>
              </a:rPr>
              <a:t>solution templates</a:t>
            </a:r>
          </a:p>
        </p:txBody>
      </p:sp>
      <p:sp>
        <p:nvSpPr>
          <p:cNvPr id="7" name="Rectangle 6"/>
          <p:cNvSpPr/>
          <p:nvPr/>
        </p:nvSpPr>
        <p:spPr>
          <a:xfrm>
            <a:off x="5643366" y="2681673"/>
            <a:ext cx="6792227" cy="2134545"/>
          </a:xfrm>
          <a:prstGeom prst="rect">
            <a:avLst/>
          </a:prstGeom>
        </p:spPr>
        <p:txBody>
          <a:bodyPr wrap="square" lIns="149196">
            <a:spAutoFit/>
          </a:bodyPr>
          <a:lstStyle/>
          <a:p>
            <a:pPr defTabSz="950698">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Reference architecture for common scenarios</a:t>
            </a:r>
          </a:p>
          <a:p>
            <a:pPr defTabSz="950698">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Built on best practice design patterns</a:t>
            </a:r>
          </a:p>
          <a:p>
            <a:pPr defTabSz="950698">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Automated deployment on your Azure subscription</a:t>
            </a:r>
          </a:p>
          <a:p>
            <a:pPr defTabSz="950698">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Customizable for your needs</a:t>
            </a:r>
          </a:p>
          <a:p>
            <a:pPr defTabSz="950698">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Supported by a global partner ecosystem</a:t>
            </a:r>
          </a:p>
        </p:txBody>
      </p:sp>
      <p:sp>
        <p:nvSpPr>
          <p:cNvPr id="2" name="Rectangle 1"/>
          <p:cNvSpPr/>
          <p:nvPr/>
        </p:nvSpPr>
        <p:spPr bwMode="auto">
          <a:xfrm>
            <a:off x="1765" y="5837800"/>
            <a:ext cx="12432948" cy="11562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367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Get started in minutes</a:t>
            </a:r>
          </a:p>
        </p:txBody>
      </p:sp>
      <p:sp>
        <p:nvSpPr>
          <p:cNvPr id="9" name="Title 2"/>
          <p:cNvSpPr>
            <a:spLocks noGrp="1"/>
          </p:cNvSpPr>
          <p:nvPr>
            <p:ph type="title"/>
          </p:nvPr>
        </p:nvSpPr>
        <p:spPr>
          <a:xfrm>
            <a:off x="370390" y="5096620"/>
            <a:ext cx="5157313" cy="382787"/>
          </a:xfrm>
        </p:spPr>
        <p:txBody>
          <a:bodyPr/>
          <a:lstStyle/>
          <a:p>
            <a:br>
              <a:rPr lang="en-US" sz="3264" spc="0" dirty="0">
                <a:latin typeface="Segoe UI Semilight" panose="020B0402040204020203" pitchFamily="34" charset="0"/>
                <a:cs typeface="Segoe UI Semilight" panose="020B0402040204020203" pitchFamily="34" charset="0"/>
              </a:rPr>
            </a:br>
            <a:r>
              <a:rPr lang="en-US" sz="3264" spc="0" dirty="0">
                <a:latin typeface="Segoe UI Semilight" panose="020B0402040204020203" pitchFamily="34" charset="0"/>
                <a:cs typeface="Segoe UI Semilight" panose="020B0402040204020203" pitchFamily="34" charset="0"/>
              </a:rPr>
              <a:t>http://aka.ms/cisolutions</a:t>
            </a:r>
          </a:p>
        </p:txBody>
      </p:sp>
      <p:pic>
        <p:nvPicPr>
          <p:cNvPr id="4" name="Picture 3" descr="A picture containing screenshot&#10;&#10;Description generated with very high confidence">
            <a:extLst>
              <a:ext uri="{FF2B5EF4-FFF2-40B4-BE49-F238E27FC236}">
                <a16:creationId xmlns:a16="http://schemas.microsoft.com/office/drawing/2014/main" id="{D2CD84A8-DB57-4B1D-A771-80A1E1B4A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60" y="1528502"/>
            <a:ext cx="4605779" cy="3209724"/>
          </a:xfrm>
          <a:prstGeom prst="rect">
            <a:avLst/>
          </a:prstGeom>
        </p:spPr>
      </p:pic>
    </p:spTree>
    <p:extLst>
      <p:ext uri="{BB962C8B-B14F-4D97-AF65-F5344CB8AC3E}">
        <p14:creationId xmlns:p14="http://schemas.microsoft.com/office/powerpoint/2010/main" val="580146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50"/>
                                  </p:stCondLst>
                                  <p:childTnLst>
                                    <p:animMotion origin="layout" path="M -0.05547 0.00024 L -2.91667E-6 0.00024 " pathEditMode="relative" rAng="0" ptsTypes="AA">
                                      <p:cBhvr>
                                        <p:cTn id="9" dur="800" fill="hold"/>
                                        <p:tgtEl>
                                          <p:spTgt spid="5"/>
                                        </p:tgtEl>
                                        <p:attrNameLst>
                                          <p:attrName>ppt_x</p:attrName>
                                          <p:attrName>ppt_y</p:attrName>
                                        </p:attrNameLst>
                                      </p:cBhvr>
                                      <p:rCtr x="2773" y="0"/>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600"/>
                                        <p:tgtEl>
                                          <p:spTgt spid="7"/>
                                        </p:tgtEl>
                                      </p:cBhvr>
                                    </p:animEffect>
                                  </p:childTnLst>
                                </p:cTn>
                              </p:par>
                              <p:par>
                                <p:cTn id="13" presetID="35" presetClass="path" presetSubtype="0" decel="100000" fill="hold" grpId="1" nodeType="withEffect">
                                  <p:stCondLst>
                                    <p:cond delay="300"/>
                                  </p:stCondLst>
                                  <p:childTnLst>
                                    <p:animMotion origin="layout" path="M -0.05547 0.00023 L -2.91667E-6 0.00023 " pathEditMode="relative" rAng="0" ptsTypes="AA">
                                      <p:cBhvr>
                                        <p:cTn id="14" dur="800" fill="hold"/>
                                        <p:tgtEl>
                                          <p:spTgt spid="7"/>
                                        </p:tgtEl>
                                        <p:attrNameLst>
                                          <p:attrName>ppt_x</p:attrName>
                                          <p:attrName>ppt_y</p:attrName>
                                        </p:attrNameLst>
                                      </p:cBhvr>
                                      <p:rCtr x="2773" y="0"/>
                                    </p:animMotion>
                                  </p:childTnLst>
                                </p:cTn>
                              </p:par>
                            </p:childTnLst>
                          </p:cTn>
                        </p:par>
                        <p:par>
                          <p:cTn id="15" fill="hold">
                            <p:stCondLst>
                              <p:cond delay="1100"/>
                            </p:stCondLst>
                            <p:childTnLst>
                              <p:par>
                                <p:cTn id="16" presetID="42"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anim calcmode="lin" valueType="num">
                                      <p:cBhvr>
                                        <p:cTn id="19" dur="500" fill="hold"/>
                                        <p:tgtEl>
                                          <p:spTgt spid="2"/>
                                        </p:tgtEl>
                                        <p:attrNameLst>
                                          <p:attrName>ppt_x</p:attrName>
                                        </p:attrNameLst>
                                      </p:cBhvr>
                                      <p:tavLst>
                                        <p:tav tm="0">
                                          <p:val>
                                            <p:strVal val="#ppt_x"/>
                                          </p:val>
                                        </p:tav>
                                        <p:tav tm="100000">
                                          <p:val>
                                            <p:strVal val="#ppt_x"/>
                                          </p:val>
                                        </p:tav>
                                      </p:tavLst>
                                    </p:anim>
                                    <p:anim calcmode="lin" valueType="num">
                                      <p:cBhvr>
                                        <p:cTn id="20"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4F317397-242C-47F9-AC99-AB9FAB88E492}"/>
              </a:ext>
            </a:extLst>
          </p:cNvPr>
          <p:cNvGrpSpPr/>
          <p:nvPr/>
        </p:nvGrpSpPr>
        <p:grpSpPr>
          <a:xfrm>
            <a:off x="882" y="1459727"/>
            <a:ext cx="12434711" cy="4527195"/>
            <a:chOff x="0" y="1431235"/>
            <a:chExt cx="12192000" cy="4438829"/>
          </a:xfrm>
        </p:grpSpPr>
        <p:pic>
          <p:nvPicPr>
            <p:cNvPr id="4" name="Picture 3" descr="A picture containing animal&#10;&#10;Description generated with high confidence">
              <a:extLst>
                <a:ext uri="{FF2B5EF4-FFF2-40B4-BE49-F238E27FC236}">
                  <a16:creationId xmlns:a16="http://schemas.microsoft.com/office/drawing/2014/main" id="{077323F3-9272-4244-A5A2-58D775E82D44}"/>
                </a:ext>
              </a:extLst>
            </p:cNvPr>
            <p:cNvPicPr>
              <a:picLocks noChangeAspect="1"/>
            </p:cNvPicPr>
            <p:nvPr/>
          </p:nvPicPr>
          <p:blipFill rotWithShape="1">
            <a:blip r:embed="rId3">
              <a:extLst>
                <a:ext uri="{28A0092B-C50C-407E-A947-70E740481C1C}">
                  <a14:useLocalDpi xmlns:a14="http://schemas.microsoft.com/office/drawing/2010/main" val="0"/>
                </a:ext>
              </a:extLst>
            </a:blip>
            <a:srcRect l="8226" t="1760" r="1731" b="-1"/>
            <a:stretch/>
          </p:blipFill>
          <p:spPr>
            <a:xfrm>
              <a:off x="6089515" y="1431235"/>
              <a:ext cx="6102485" cy="4438829"/>
            </a:xfrm>
            <a:prstGeom prst="rect">
              <a:avLst/>
            </a:prstGeom>
          </p:spPr>
        </p:pic>
        <p:pic>
          <p:nvPicPr>
            <p:cNvPr id="6" name="Picture 5" descr="A crowded city street filled with lots of traffic&#10;&#10;Description generated with high confidence">
              <a:extLst>
                <a:ext uri="{FF2B5EF4-FFF2-40B4-BE49-F238E27FC236}">
                  <a16:creationId xmlns:a16="http://schemas.microsoft.com/office/drawing/2014/main" id="{6902FD7A-AA56-4761-8375-9B3A39CFB94A}"/>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0123" t="12828" r="95" b="5797"/>
            <a:stretch/>
          </p:blipFill>
          <p:spPr>
            <a:xfrm>
              <a:off x="0" y="1431235"/>
              <a:ext cx="6083030" cy="4438829"/>
            </a:xfrm>
            <a:prstGeom prst="rect">
              <a:avLst/>
            </a:prstGeom>
          </p:spPr>
        </p:pic>
      </p:grpSp>
      <p:sp>
        <p:nvSpPr>
          <p:cNvPr id="95" name="Rectangle 94">
            <a:extLst>
              <a:ext uri="{FF2B5EF4-FFF2-40B4-BE49-F238E27FC236}">
                <a16:creationId xmlns:a16="http://schemas.microsoft.com/office/drawing/2014/main" id="{20CD4001-0C8C-45B9-958E-9ACA87D710AF}"/>
              </a:ext>
            </a:extLst>
          </p:cNvPr>
          <p:cNvSpPr/>
          <p:nvPr/>
        </p:nvSpPr>
        <p:spPr bwMode="auto">
          <a:xfrm>
            <a:off x="881" y="3670183"/>
            <a:ext cx="12441325" cy="2316738"/>
          </a:xfrm>
          <a:prstGeom prst="rect">
            <a:avLst/>
          </a:prstGeom>
          <a:gradFill>
            <a:gsLst>
              <a:gs pos="45000">
                <a:srgbClr val="000000">
                  <a:alpha val="65000"/>
                </a:srgbClr>
              </a:gs>
              <a:gs pos="100000">
                <a:srgbClr val="000000">
                  <a:alpha val="79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95B928D5-1C4D-4FE8-A579-E1456A5639D2}"/>
              </a:ext>
            </a:extLst>
          </p:cNvPr>
          <p:cNvSpPr/>
          <p:nvPr/>
        </p:nvSpPr>
        <p:spPr bwMode="auto">
          <a:xfrm>
            <a:off x="882" y="5765185"/>
            <a:ext cx="12434711" cy="1229340"/>
          </a:xfrm>
          <a:prstGeom prst="rect">
            <a:avLst/>
          </a:prstGeom>
          <a:solidFill>
            <a:srgbClr val="181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solidFill>
                <a:srgbClr val="0078D7"/>
              </a:solidFill>
              <a:latin typeface="Segoe UI Semilight"/>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4B11D420-E69F-4CD0-9FCF-7BBBFB005146}"/>
              </a:ext>
            </a:extLst>
          </p:cNvPr>
          <p:cNvCxnSpPr>
            <a:cxnSpLocks/>
          </p:cNvCxnSpPr>
          <p:nvPr/>
        </p:nvCxnSpPr>
        <p:spPr>
          <a:xfrm>
            <a:off x="6195021" y="0"/>
            <a:ext cx="0" cy="7111100"/>
          </a:xfrm>
          <a:prstGeom prst="line">
            <a:avLst/>
          </a:prstGeom>
          <a:ln w="22225">
            <a:solidFill>
              <a:srgbClr val="2E2E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7370EC4-F877-4B5D-85B7-2C2E917242C9}"/>
              </a:ext>
            </a:extLst>
          </p:cNvPr>
          <p:cNvSpPr txBox="1"/>
          <p:nvPr/>
        </p:nvSpPr>
        <p:spPr>
          <a:xfrm>
            <a:off x="549516" y="4698902"/>
            <a:ext cx="4897159" cy="820073"/>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3672"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Industrial Revolution</a:t>
            </a:r>
          </a:p>
        </p:txBody>
      </p:sp>
      <p:sp>
        <p:nvSpPr>
          <p:cNvPr id="98" name="TextBox 97">
            <a:extLst>
              <a:ext uri="{FF2B5EF4-FFF2-40B4-BE49-F238E27FC236}">
                <a16:creationId xmlns:a16="http://schemas.microsoft.com/office/drawing/2014/main" id="{15966AAD-EEE9-424F-87A5-A7B7D42624D0}"/>
              </a:ext>
            </a:extLst>
          </p:cNvPr>
          <p:cNvSpPr txBox="1"/>
          <p:nvPr/>
        </p:nvSpPr>
        <p:spPr>
          <a:xfrm>
            <a:off x="6797145" y="4698902"/>
            <a:ext cx="5375011" cy="820073"/>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3672"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Intelligence Revolution</a:t>
            </a:r>
          </a:p>
        </p:txBody>
      </p:sp>
      <p:pic>
        <p:nvPicPr>
          <p:cNvPr id="92" name="Picture 91" descr="A picture containing sky&#10;&#10;Description generated with very high confidence">
            <a:extLst>
              <a:ext uri="{FF2B5EF4-FFF2-40B4-BE49-F238E27FC236}">
                <a16:creationId xmlns:a16="http://schemas.microsoft.com/office/drawing/2014/main" id="{47E0E86A-F04C-480F-9149-30DC34597FEE}"/>
              </a:ext>
            </a:extLst>
          </p:cNvPr>
          <p:cNvPicPr>
            <a:picLocks noChangeAspect="1"/>
          </p:cNvPicPr>
          <p:nvPr/>
        </p:nvPicPr>
        <p:blipFill rotWithShape="1">
          <a:blip r:embed="rId5">
            <a:extLst>
              <a:ext uri="{28A0092B-C50C-407E-A947-70E740481C1C}">
                <a14:useLocalDpi xmlns:a14="http://schemas.microsoft.com/office/drawing/2010/main" val="0"/>
              </a:ext>
            </a:extLst>
          </a:blip>
          <a:srcRect b="37314"/>
          <a:stretch/>
        </p:blipFill>
        <p:spPr>
          <a:xfrm>
            <a:off x="6534013" y="179848"/>
            <a:ext cx="2201541" cy="2210456"/>
          </a:xfrm>
          <a:prstGeom prst="rect">
            <a:avLst/>
          </a:prstGeom>
          <a:ln w="19050">
            <a:solidFill>
              <a:schemeClr val="tx1"/>
            </a:solidFill>
          </a:ln>
          <a:effectLst>
            <a:outerShdw blurRad="165100" algn="ctr" rotWithShape="0">
              <a:prstClr val="black">
                <a:alpha val="70000"/>
              </a:prstClr>
            </a:outerShdw>
          </a:effectLst>
        </p:spPr>
      </p:pic>
      <p:cxnSp>
        <p:nvCxnSpPr>
          <p:cNvPr id="101" name="Straight Arrow Connector 100">
            <a:extLst>
              <a:ext uri="{FF2B5EF4-FFF2-40B4-BE49-F238E27FC236}">
                <a16:creationId xmlns:a16="http://schemas.microsoft.com/office/drawing/2014/main" id="{365A64E4-6284-420D-84DD-E141C6549C95}"/>
              </a:ext>
            </a:extLst>
          </p:cNvPr>
          <p:cNvCxnSpPr>
            <a:cxnSpLocks/>
          </p:cNvCxnSpPr>
          <p:nvPr/>
        </p:nvCxnSpPr>
        <p:spPr>
          <a:xfrm>
            <a:off x="6837269" y="2390303"/>
            <a:ext cx="0" cy="3789207"/>
          </a:xfrm>
          <a:prstGeom prst="straightConnector1">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84" name="Picture 83" descr="A picture containing wall, chair, indoor&#10;&#10;Description generated with high confidence">
            <a:extLst>
              <a:ext uri="{FF2B5EF4-FFF2-40B4-BE49-F238E27FC236}">
                <a16:creationId xmlns:a16="http://schemas.microsoft.com/office/drawing/2014/main" id="{FE5F186D-36DE-4A62-AC1A-D816C6E101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834" y="258204"/>
            <a:ext cx="2210456" cy="2210456"/>
          </a:xfrm>
          <a:prstGeom prst="rect">
            <a:avLst/>
          </a:prstGeom>
          <a:ln w="19050">
            <a:solidFill>
              <a:schemeClr val="tx1"/>
            </a:solidFill>
          </a:ln>
          <a:effectLst>
            <a:outerShdw blurRad="165100" algn="ctr" rotWithShape="0">
              <a:prstClr val="black">
                <a:alpha val="70000"/>
              </a:prstClr>
            </a:outerShdw>
          </a:effectLst>
        </p:spPr>
      </p:pic>
      <p:cxnSp>
        <p:nvCxnSpPr>
          <p:cNvPr id="103" name="Straight Arrow Connector 102">
            <a:extLst>
              <a:ext uri="{FF2B5EF4-FFF2-40B4-BE49-F238E27FC236}">
                <a16:creationId xmlns:a16="http://schemas.microsoft.com/office/drawing/2014/main" id="{A145299A-6276-4BAE-8719-141524581703}"/>
              </a:ext>
            </a:extLst>
          </p:cNvPr>
          <p:cNvCxnSpPr>
            <a:cxnSpLocks/>
          </p:cNvCxnSpPr>
          <p:nvPr/>
        </p:nvCxnSpPr>
        <p:spPr>
          <a:xfrm>
            <a:off x="641538" y="2390303"/>
            <a:ext cx="0" cy="3789207"/>
          </a:xfrm>
          <a:prstGeom prst="straightConnector1">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FE04489-257B-4016-B787-4F8C04BCAE92}"/>
              </a:ext>
            </a:extLst>
          </p:cNvPr>
          <p:cNvSpPr txBox="1"/>
          <p:nvPr/>
        </p:nvSpPr>
        <p:spPr>
          <a:xfrm>
            <a:off x="2649507" y="739780"/>
            <a:ext cx="2845013" cy="531870"/>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632" dirty="0">
                <a:gradFill>
                  <a:gsLst>
                    <a:gs pos="2917">
                      <a:srgbClr val="FFFFFF"/>
                    </a:gs>
                    <a:gs pos="30000">
                      <a:srgbClr val="FFFFFF"/>
                    </a:gs>
                  </a:gsLst>
                  <a:lin ang="5400000" scaled="0"/>
                </a:gradFill>
                <a:latin typeface="Segoe UI Semilight"/>
              </a:rPr>
              <a:t>James Watt’s Steam Engine</a:t>
            </a:r>
          </a:p>
        </p:txBody>
      </p:sp>
      <p:sp>
        <p:nvSpPr>
          <p:cNvPr id="106" name="TextBox 105">
            <a:extLst>
              <a:ext uri="{FF2B5EF4-FFF2-40B4-BE49-F238E27FC236}">
                <a16:creationId xmlns:a16="http://schemas.microsoft.com/office/drawing/2014/main" id="{3CD5F475-A03D-4C80-95C8-C5A19E808925}"/>
              </a:ext>
            </a:extLst>
          </p:cNvPr>
          <p:cNvSpPr txBox="1"/>
          <p:nvPr/>
        </p:nvSpPr>
        <p:spPr>
          <a:xfrm>
            <a:off x="8887518" y="739780"/>
            <a:ext cx="1885645" cy="531870"/>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632" dirty="0">
                <a:gradFill>
                  <a:gsLst>
                    <a:gs pos="2917">
                      <a:srgbClr val="FFFFFF"/>
                    </a:gs>
                    <a:gs pos="30000">
                      <a:srgbClr val="FFFFFF"/>
                    </a:gs>
                  </a:gsLst>
                  <a:lin ang="5400000" scaled="0"/>
                </a:gradFill>
                <a:latin typeface="Segoe UI Semilight"/>
              </a:rPr>
              <a:t>Intelligent Cloud</a:t>
            </a:r>
          </a:p>
        </p:txBody>
      </p:sp>
      <p:sp>
        <p:nvSpPr>
          <p:cNvPr id="108" name="TextBox 107">
            <a:extLst>
              <a:ext uri="{FF2B5EF4-FFF2-40B4-BE49-F238E27FC236}">
                <a16:creationId xmlns:a16="http://schemas.microsoft.com/office/drawing/2014/main" id="{679C197A-49F8-4024-88A6-5F9CAD5523DD}"/>
              </a:ext>
            </a:extLst>
          </p:cNvPr>
          <p:cNvSpPr txBox="1"/>
          <p:nvPr/>
        </p:nvSpPr>
        <p:spPr>
          <a:xfrm>
            <a:off x="211733" y="6179511"/>
            <a:ext cx="588144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a:solidFill>
                  <a:srgbClr val="FFFFFF"/>
                </a:solidFill>
                <a:latin typeface="Segoe UI Semibold" panose="020B0702040204020203" pitchFamily="34" charset="0"/>
                <a:cs typeface="Segoe UI Semibold" panose="020B0702040204020203" pitchFamily="34" charset="0"/>
              </a:rPr>
              <a:t>1769		1800		1900	     …</a:t>
            </a:r>
          </a:p>
        </p:txBody>
      </p:sp>
      <p:sp>
        <p:nvSpPr>
          <p:cNvPr id="110" name="TextBox 109">
            <a:extLst>
              <a:ext uri="{FF2B5EF4-FFF2-40B4-BE49-F238E27FC236}">
                <a16:creationId xmlns:a16="http://schemas.microsoft.com/office/drawing/2014/main" id="{0250B90D-0129-4268-BF92-FA0834C21D83}"/>
              </a:ext>
            </a:extLst>
          </p:cNvPr>
          <p:cNvSpPr txBox="1"/>
          <p:nvPr/>
        </p:nvSpPr>
        <p:spPr>
          <a:xfrm>
            <a:off x="6431790" y="6179511"/>
            <a:ext cx="5869998"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a:solidFill>
                  <a:srgbClr val="FFFFFF"/>
                </a:solidFill>
                <a:latin typeface="Segoe UI Semibold" panose="020B0702040204020203" pitchFamily="34" charset="0"/>
                <a:cs typeface="Segoe UI Semibold" panose="020B0702040204020203" pitchFamily="34" charset="0"/>
              </a:rPr>
              <a:t>Today		2020		2040	    ….</a:t>
            </a:r>
          </a:p>
        </p:txBody>
      </p:sp>
    </p:spTree>
    <p:extLst>
      <p:ext uri="{BB962C8B-B14F-4D97-AF65-F5344CB8AC3E}">
        <p14:creationId xmlns:p14="http://schemas.microsoft.com/office/powerpoint/2010/main" val="44372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1000"/>
                                        <p:tgtEl>
                                          <p:spTgt spid="109"/>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500"/>
                                        <p:tgtEl>
                                          <p:spTgt spid="97"/>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par>
                                <p:cTn id="18" presetID="42" presetClass="entr" presetSubtype="0" fill="hold" grpId="0" nodeType="withEffect">
                                  <p:stCondLst>
                                    <p:cond delay="75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anim calcmode="lin" valueType="num">
                                      <p:cBhvr>
                                        <p:cTn id="21" dur="500" fill="hold"/>
                                        <p:tgtEl>
                                          <p:spTgt spid="95"/>
                                        </p:tgtEl>
                                        <p:attrNameLst>
                                          <p:attrName>ppt_x</p:attrName>
                                        </p:attrNameLst>
                                      </p:cBhvr>
                                      <p:tavLst>
                                        <p:tav tm="0">
                                          <p:val>
                                            <p:strVal val="#ppt_x"/>
                                          </p:val>
                                        </p:tav>
                                        <p:tav tm="100000">
                                          <p:val>
                                            <p:strVal val="#ppt_x"/>
                                          </p:val>
                                        </p:tav>
                                      </p:tavLst>
                                    </p:anim>
                                    <p:anim calcmode="lin" valueType="num">
                                      <p:cBhvr>
                                        <p:cTn id="22" dur="500" fill="hold"/>
                                        <p:tgtEl>
                                          <p:spTgt spid="95"/>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10" presetClass="entr" presetSubtype="0" fill="hold" nodeType="afterEffect">
                                  <p:stCondLst>
                                    <p:cond delay="200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par>
                                <p:cTn id="27" presetID="10" presetClass="entr" presetSubtype="0" fill="hold" grpId="0" nodeType="withEffect">
                                  <p:stCondLst>
                                    <p:cond delay="25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par>
                          <p:cTn id="30" fill="hold">
                            <p:stCondLst>
                              <p:cond delay="4750"/>
                            </p:stCondLst>
                            <p:childTnLst>
                              <p:par>
                                <p:cTn id="31" presetID="10" presetClass="entr" presetSubtype="0" fill="hold" nodeType="after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fade">
                                      <p:cBhvr>
                                        <p:cTn id="33" dur="500"/>
                                        <p:tgtEl>
                                          <p:spTgt spid="9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06"/>
                                        </p:tgtEl>
                                        <p:attrNameLst>
                                          <p:attrName>style.visibility</p:attrName>
                                        </p:attrNameLst>
                                      </p:cBhvr>
                                      <p:to>
                                        <p:strVal val="visible"/>
                                      </p:to>
                                    </p:set>
                                    <p:animEffect transition="in" filter="fade">
                                      <p:cBhvr>
                                        <p:cTn id="36" dur="500"/>
                                        <p:tgtEl>
                                          <p:spTgt spid="106"/>
                                        </p:tgtEl>
                                      </p:cBhvr>
                                    </p:animEffect>
                                  </p:childTnLst>
                                </p:cTn>
                              </p:par>
                            </p:childTnLst>
                          </p:cTn>
                        </p:par>
                        <p:par>
                          <p:cTn id="37" fill="hold">
                            <p:stCondLst>
                              <p:cond delay="5750"/>
                            </p:stCondLst>
                            <p:childTnLst>
                              <p:par>
                                <p:cTn id="38" presetID="22" presetClass="entr" presetSubtype="1" fill="hold" nodeType="afterEffect">
                                  <p:stCondLst>
                                    <p:cond delay="0"/>
                                  </p:stCondLst>
                                  <p:childTnLst>
                                    <p:set>
                                      <p:cBhvr>
                                        <p:cTn id="39" dur="1" fill="hold">
                                          <p:stCondLst>
                                            <p:cond delay="0"/>
                                          </p:stCondLst>
                                        </p:cTn>
                                        <p:tgtEl>
                                          <p:spTgt spid="103"/>
                                        </p:tgtEl>
                                        <p:attrNameLst>
                                          <p:attrName>style.visibility</p:attrName>
                                        </p:attrNameLst>
                                      </p:cBhvr>
                                      <p:to>
                                        <p:strVal val="visible"/>
                                      </p:to>
                                    </p:set>
                                    <p:animEffect transition="in" filter="wipe(up)">
                                      <p:cBhvr>
                                        <p:cTn id="40" dur="500"/>
                                        <p:tgtEl>
                                          <p:spTgt spid="103"/>
                                        </p:tgtEl>
                                      </p:cBhvr>
                                    </p:animEffect>
                                  </p:childTnLst>
                                </p:cTn>
                              </p:par>
                            </p:childTnLst>
                          </p:cTn>
                        </p:par>
                        <p:par>
                          <p:cTn id="41" fill="hold">
                            <p:stCondLst>
                              <p:cond delay="6250"/>
                            </p:stCondLst>
                            <p:childTnLst>
                              <p:par>
                                <p:cTn id="42" presetID="10" presetClass="entr" presetSubtype="0" fill="hold" grpId="0" nodeType="afterEffect">
                                  <p:stCondLst>
                                    <p:cond delay="0"/>
                                  </p:stCondLst>
                                  <p:childTnLst>
                                    <p:set>
                                      <p:cBhvr>
                                        <p:cTn id="43" dur="1" fill="hold">
                                          <p:stCondLst>
                                            <p:cond delay="0"/>
                                          </p:stCondLst>
                                        </p:cTn>
                                        <p:tgtEl>
                                          <p:spTgt spid="108"/>
                                        </p:tgtEl>
                                        <p:attrNameLst>
                                          <p:attrName>style.visibility</p:attrName>
                                        </p:attrNameLst>
                                      </p:cBhvr>
                                      <p:to>
                                        <p:strVal val="visible"/>
                                      </p:to>
                                    </p:set>
                                    <p:animEffect transition="in" filter="fade">
                                      <p:cBhvr>
                                        <p:cTn id="44" dur="500"/>
                                        <p:tgtEl>
                                          <p:spTgt spid="108"/>
                                        </p:tgtEl>
                                      </p:cBhvr>
                                    </p:animEffect>
                                  </p:childTnLst>
                                </p:cTn>
                              </p:par>
                            </p:childTnLst>
                          </p:cTn>
                        </p:par>
                        <p:par>
                          <p:cTn id="45" fill="hold">
                            <p:stCondLst>
                              <p:cond delay="6750"/>
                            </p:stCondLst>
                            <p:childTnLst>
                              <p:par>
                                <p:cTn id="46" presetID="22" presetClass="entr" presetSubtype="1" fill="hold" nodeType="after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wipe(up)">
                                      <p:cBhvr>
                                        <p:cTn id="48" dur="500"/>
                                        <p:tgtEl>
                                          <p:spTgt spid="101"/>
                                        </p:tgtEl>
                                      </p:cBhvr>
                                    </p:animEffect>
                                  </p:childTnLst>
                                </p:cTn>
                              </p:par>
                            </p:childTnLst>
                          </p:cTn>
                        </p:par>
                        <p:par>
                          <p:cTn id="49" fill="hold">
                            <p:stCondLst>
                              <p:cond delay="7250"/>
                            </p:stCondLst>
                            <p:childTnLst>
                              <p:par>
                                <p:cTn id="50" presetID="10" presetClass="entr" presetSubtype="0" fill="hold" grpId="0" nodeType="after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fade">
                                      <p:cBhvr>
                                        <p:cTn id="5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7" grpId="0"/>
      <p:bldP spid="98" grpId="0"/>
      <p:bldP spid="105" grpId="0"/>
      <p:bldP spid="106" grpId="0"/>
      <p:bldP spid="108" grpId="0"/>
      <p:bldP spid="1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6070643" y="-320649"/>
            <a:ext cx="110036" cy="12696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169" y="2176310"/>
            <a:ext cx="1828282" cy="133735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7187" y="2091667"/>
            <a:ext cx="706766" cy="8548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833" y="6042362"/>
            <a:ext cx="118499" cy="11109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6323" y="5642426"/>
            <a:ext cx="1430462" cy="4062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4208" y="1591939"/>
            <a:ext cx="783919" cy="4302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0433" y="374313"/>
            <a:ext cx="414750" cy="12019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5495" y="1753990"/>
            <a:ext cx="1714015" cy="2877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5495" y="598616"/>
            <a:ext cx="1760566" cy="11511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646" y="598615"/>
            <a:ext cx="1917992" cy="831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940" y="-93336"/>
            <a:ext cx="355500" cy="6919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2704" y="380237"/>
            <a:ext cx="1305189" cy="5332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552" y="390394"/>
            <a:ext cx="1411838"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2972" y="-137776"/>
            <a:ext cx="213299"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219" y="400551"/>
            <a:ext cx="807492" cy="13559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841" y="943940"/>
            <a:ext cx="711370" cy="114015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099" y="5039346"/>
            <a:ext cx="531133" cy="1464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347" y="5716487"/>
            <a:ext cx="1248479" cy="7935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018" y="5020795"/>
            <a:ext cx="1651481" cy="1255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7361" y="5735534"/>
            <a:ext cx="1024831" cy="1272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6377" y="3581377"/>
            <a:ext cx="1528646" cy="6094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4080" y="3550905"/>
            <a:ext cx="66021" cy="14626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106" y="928723"/>
            <a:ext cx="500830" cy="109529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10" y="943939"/>
            <a:ext cx="1651006" cy="8176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225" y="-127940"/>
            <a:ext cx="465004" cy="6145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6634" y="2203602"/>
            <a:ext cx="1312857" cy="1381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258" y="3496735"/>
            <a:ext cx="1561657" cy="4020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4665" y="3484038"/>
            <a:ext cx="25394" cy="22472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8369" y="5157211"/>
            <a:ext cx="894849" cy="8872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4080" y="5044003"/>
            <a:ext cx="1310269" cy="10055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4348" y="6049556"/>
            <a:ext cx="370734" cy="10004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877" y="5038924"/>
            <a:ext cx="1340740" cy="101063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773" y="5049080"/>
            <a:ext cx="1192392" cy="1100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0251" y="3137004"/>
            <a:ext cx="1225202" cy="10538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2194" y="519231"/>
            <a:ext cx="991121" cy="221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373369" y="6255639"/>
            <a:ext cx="76980" cy="9045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2407" y="-105838"/>
            <a:ext cx="299903" cy="71715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46625" y="1641276"/>
            <a:ext cx="761744" cy="761744"/>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grpSp>
        <p:nvGrpSpPr>
          <p:cNvPr id="4" name="Group 3"/>
          <p:cNvGrpSpPr/>
          <p:nvPr/>
        </p:nvGrpSpPr>
        <p:grpSpPr>
          <a:xfrm>
            <a:off x="5837366" y="497762"/>
            <a:ext cx="761744" cy="761744"/>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7" name="Group 6"/>
          <p:cNvGrpSpPr/>
          <p:nvPr/>
        </p:nvGrpSpPr>
        <p:grpSpPr>
          <a:xfrm>
            <a:off x="5837366" y="5653627"/>
            <a:ext cx="761744" cy="761744"/>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0" name="Oval 169"/>
            <p:cNvSpPr/>
            <p:nvPr/>
          </p:nvSpPr>
          <p:spPr bwMode="auto">
            <a:xfrm>
              <a:off x="6072456" y="5889277"/>
              <a:ext cx="185879" cy="185879"/>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p:cNvGrpSpPr/>
          <p:nvPr/>
        </p:nvGrpSpPr>
        <p:grpSpPr>
          <a:xfrm>
            <a:off x="9187860" y="1641276"/>
            <a:ext cx="761744" cy="761744"/>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048" b="0" i="0" u="none" strike="noStrike" kern="0" cap="none" spc="0" normalizeH="0" baseline="0" noProof="0">
                <a:ln>
                  <a:noFill/>
                </a:ln>
                <a:solidFill>
                  <a:srgbClr val="FF0000"/>
                </a:solidFill>
                <a:effectLst/>
                <a:uLnTx/>
                <a:uFillTx/>
                <a:latin typeface="Segoe UI Semilight"/>
                <a:ea typeface="+mn-ea"/>
                <a:cs typeface="+mn-cs"/>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7" name="Line 6"/>
              <p:cNvSpPr>
                <a:spLocks noChangeShapeType="1"/>
              </p:cNvSpPr>
              <p:nvPr/>
            </p:nvSpPr>
            <p:spPr bwMode="auto">
              <a:xfrm>
                <a:off x="5918" y="1516"/>
                <a:ext cx="158"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8" name="Line 7"/>
              <p:cNvSpPr>
                <a:spLocks noChangeShapeType="1"/>
              </p:cNvSpPr>
              <p:nvPr/>
            </p:nvSpPr>
            <p:spPr bwMode="auto">
              <a:xfrm>
                <a:off x="5942" y="1536"/>
                <a:ext cx="110"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9" name="Line 8"/>
              <p:cNvSpPr>
                <a:spLocks noChangeShapeType="1"/>
              </p:cNvSpPr>
              <p:nvPr/>
            </p:nvSpPr>
            <p:spPr bwMode="auto">
              <a:xfrm flipV="1">
                <a:off x="5997" y="1326"/>
                <a:ext cx="0" cy="5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10" name="Oval 9"/>
              <p:cNvSpPr>
                <a:spLocks noChangeArrowheads="1"/>
              </p:cNvSpPr>
              <p:nvPr/>
            </p:nvSpPr>
            <p:spPr bwMode="auto">
              <a:xfrm>
                <a:off x="5988" y="1310"/>
                <a:ext cx="18" cy="17"/>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11" name="Oval 10"/>
              <p:cNvSpPr>
                <a:spLocks noChangeArrowheads="1"/>
              </p:cNvSpPr>
              <p:nvPr/>
            </p:nvSpPr>
            <p:spPr bwMode="auto">
              <a:xfrm>
                <a:off x="5929"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12" name="Oval 11"/>
              <p:cNvSpPr>
                <a:spLocks noChangeArrowheads="1"/>
              </p:cNvSpPr>
              <p:nvPr/>
            </p:nvSpPr>
            <p:spPr bwMode="auto">
              <a:xfrm>
                <a:off x="6034"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grpSp>
        <p:nvGrpSpPr>
          <p:cNvPr id="2" name="Group 1"/>
          <p:cNvGrpSpPr/>
          <p:nvPr/>
        </p:nvGrpSpPr>
        <p:grpSpPr>
          <a:xfrm>
            <a:off x="2040896" y="4646201"/>
            <a:ext cx="761744" cy="761744"/>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grpSp>
        <p:nvGrpSpPr>
          <p:cNvPr id="6" name="Group 5"/>
          <p:cNvGrpSpPr/>
          <p:nvPr/>
        </p:nvGrpSpPr>
        <p:grpSpPr>
          <a:xfrm>
            <a:off x="9248842" y="4646201"/>
            <a:ext cx="761744" cy="761744"/>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3"/>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251" name="Oval 250"/>
          <p:cNvSpPr/>
          <p:nvPr/>
        </p:nvSpPr>
        <p:spPr bwMode="auto">
          <a:xfrm>
            <a:off x="4373776" y="48529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2" name="Oval 251"/>
          <p:cNvSpPr/>
          <p:nvPr/>
        </p:nvSpPr>
        <p:spPr bwMode="auto">
          <a:xfrm>
            <a:off x="2469076" y="500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3" name="Oval 252"/>
          <p:cNvSpPr/>
          <p:nvPr/>
        </p:nvSpPr>
        <p:spPr bwMode="auto">
          <a:xfrm>
            <a:off x="713154" y="162881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4" name="Oval 253"/>
          <p:cNvSpPr/>
          <p:nvPr/>
        </p:nvSpPr>
        <p:spPr bwMode="auto">
          <a:xfrm>
            <a:off x="713154" y="391755"/>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5" name="Oval 254"/>
          <p:cNvSpPr/>
          <p:nvPr/>
        </p:nvSpPr>
        <p:spPr bwMode="auto">
          <a:xfrm>
            <a:off x="2363658" y="344973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6" name="Oval 255"/>
          <p:cNvSpPr/>
          <p:nvPr/>
        </p:nvSpPr>
        <p:spPr bwMode="auto">
          <a:xfrm>
            <a:off x="828725" y="407533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7" name="Oval 256"/>
          <p:cNvSpPr/>
          <p:nvPr/>
        </p:nvSpPr>
        <p:spPr bwMode="auto">
          <a:xfrm>
            <a:off x="1285150"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8" name="Oval 257"/>
          <p:cNvSpPr/>
          <p:nvPr/>
        </p:nvSpPr>
        <p:spPr bwMode="auto">
          <a:xfrm>
            <a:off x="3578355"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9" name="Oval 258"/>
          <p:cNvSpPr/>
          <p:nvPr/>
        </p:nvSpPr>
        <p:spPr bwMode="auto">
          <a:xfrm>
            <a:off x="4901710" y="493219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0" name="Oval 259"/>
          <p:cNvSpPr/>
          <p:nvPr/>
        </p:nvSpPr>
        <p:spPr bwMode="auto">
          <a:xfrm>
            <a:off x="8332254" y="6150070"/>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1" name="Oval 260"/>
          <p:cNvSpPr/>
          <p:nvPr/>
        </p:nvSpPr>
        <p:spPr bwMode="auto">
          <a:xfrm>
            <a:off x="10052506" y="638121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2" name="Oval 261"/>
          <p:cNvSpPr/>
          <p:nvPr/>
        </p:nvSpPr>
        <p:spPr bwMode="auto">
          <a:xfrm>
            <a:off x="11278382" y="561803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3" name="Oval 262"/>
          <p:cNvSpPr/>
          <p:nvPr/>
        </p:nvSpPr>
        <p:spPr bwMode="auto">
          <a:xfrm>
            <a:off x="9790947" y="378020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4" name="Oval 263"/>
          <p:cNvSpPr/>
          <p:nvPr/>
        </p:nvSpPr>
        <p:spPr bwMode="auto">
          <a:xfrm>
            <a:off x="11302786" y="338758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5" name="Oval 264"/>
          <p:cNvSpPr/>
          <p:nvPr/>
        </p:nvSpPr>
        <p:spPr bwMode="auto">
          <a:xfrm>
            <a:off x="9936732" y="80969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6" name="Oval 265"/>
          <p:cNvSpPr/>
          <p:nvPr/>
        </p:nvSpPr>
        <p:spPr bwMode="auto">
          <a:xfrm>
            <a:off x="11246991" y="27618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7" name="Oval 266"/>
          <p:cNvSpPr/>
          <p:nvPr/>
        </p:nvSpPr>
        <p:spPr bwMode="auto">
          <a:xfrm>
            <a:off x="8548588" y="27618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8" name="Oval 267"/>
          <p:cNvSpPr/>
          <p:nvPr/>
        </p:nvSpPr>
        <p:spPr bwMode="auto">
          <a:xfrm>
            <a:off x="7730842" y="164273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9" name="Oval 268"/>
          <p:cNvSpPr/>
          <p:nvPr/>
        </p:nvSpPr>
        <p:spPr bwMode="auto">
          <a:xfrm>
            <a:off x="5360124" y="197351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70" name="Oval 269"/>
          <p:cNvSpPr/>
          <p:nvPr/>
        </p:nvSpPr>
        <p:spPr bwMode="auto">
          <a:xfrm>
            <a:off x="7906126" y="4911503"/>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3" name="Oval 342"/>
          <p:cNvSpPr/>
          <p:nvPr/>
        </p:nvSpPr>
        <p:spPr bwMode="auto">
          <a:xfrm>
            <a:off x="11688637" y="1476370"/>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61" name="Oval 360"/>
          <p:cNvSpPr/>
          <p:nvPr/>
        </p:nvSpPr>
        <p:spPr bwMode="auto">
          <a:xfrm>
            <a:off x="3142487" y="289099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14" name="Rectangle 213"/>
          <p:cNvSpPr/>
          <p:nvPr/>
        </p:nvSpPr>
        <p:spPr bwMode="auto">
          <a:xfrm>
            <a:off x="2908370" y="185995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語意</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15" name="Rectangle 214"/>
          <p:cNvSpPr/>
          <p:nvPr/>
        </p:nvSpPr>
        <p:spPr bwMode="auto">
          <a:xfrm>
            <a:off x="6608734" y="71643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語音</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16" name="Rectangle 215"/>
          <p:cNvSpPr/>
          <p:nvPr/>
        </p:nvSpPr>
        <p:spPr bwMode="auto">
          <a:xfrm>
            <a:off x="6621430" y="587230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搜尋</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18" name="Rectangle 217"/>
          <p:cNvSpPr/>
          <p:nvPr/>
        </p:nvSpPr>
        <p:spPr bwMode="auto">
          <a:xfrm>
            <a:off x="9961338" y="185995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機器學習</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19" name="Rectangle 218"/>
          <p:cNvSpPr/>
          <p:nvPr/>
        </p:nvSpPr>
        <p:spPr bwMode="auto">
          <a:xfrm>
            <a:off x="2810289" y="4864875"/>
            <a:ext cx="1636713" cy="22220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知識</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50" name="Rectangle 249"/>
          <p:cNvSpPr/>
          <p:nvPr/>
        </p:nvSpPr>
        <p:spPr bwMode="auto">
          <a:xfrm>
            <a:off x="10052506" y="4864875"/>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視覺</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319" name="Rectangle 318"/>
          <p:cNvSpPr/>
          <p:nvPr/>
        </p:nvSpPr>
        <p:spPr bwMode="auto">
          <a:xfrm>
            <a:off x="11449486" y="3421755"/>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拼字檢查</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0" name="Rectangle 319"/>
          <p:cNvSpPr/>
          <p:nvPr/>
        </p:nvSpPr>
        <p:spPr bwMode="auto">
          <a:xfrm>
            <a:off x="10047060" y="154808"/>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語音辨識</a:t>
            </a: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 API </a:t>
            </a:r>
          </a:p>
        </p:txBody>
      </p:sp>
      <p:sp>
        <p:nvSpPr>
          <p:cNvPr id="321" name="Rectangle 320"/>
          <p:cNvSpPr/>
          <p:nvPr/>
        </p:nvSpPr>
        <p:spPr bwMode="auto">
          <a:xfrm>
            <a:off x="888407" y="35820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Entity linking</a:t>
            </a:r>
          </a:p>
        </p:txBody>
      </p:sp>
      <p:sp>
        <p:nvSpPr>
          <p:cNvPr id="322" name="Rectangle 321"/>
          <p:cNvSpPr/>
          <p:nvPr/>
        </p:nvSpPr>
        <p:spPr bwMode="auto">
          <a:xfrm>
            <a:off x="5560681" y="1930498"/>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推薦 </a:t>
            </a:r>
            <a:r>
              <a:rPr kumimoji="0" lang="en-US" altLang="zh-TW"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API</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3" name="Rectangle 322"/>
          <p:cNvSpPr/>
          <p:nvPr/>
        </p:nvSpPr>
        <p:spPr bwMode="auto">
          <a:xfrm>
            <a:off x="5103611" y="4843946"/>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Bing </a:t>
            </a:r>
            <a:b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b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自動建議</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4" name="Rectangle 323"/>
          <p:cNvSpPr/>
          <p:nvPr/>
        </p:nvSpPr>
        <p:spPr bwMode="auto">
          <a:xfrm>
            <a:off x="6181516" y="4843946"/>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r"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電腦視覺</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5" name="Rectangle 324"/>
          <p:cNvSpPr/>
          <p:nvPr/>
        </p:nvSpPr>
        <p:spPr bwMode="auto">
          <a:xfrm>
            <a:off x="11413720" y="533378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表情識別</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6" name="Rectangle 325"/>
          <p:cNvSpPr/>
          <p:nvPr/>
        </p:nvSpPr>
        <p:spPr bwMode="auto">
          <a:xfrm>
            <a:off x="113926" y="1895504"/>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預估</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8" name="Rectangle 327"/>
          <p:cNvSpPr/>
          <p:nvPr/>
        </p:nvSpPr>
        <p:spPr bwMode="auto">
          <a:xfrm>
            <a:off x="10896842" y="1311181"/>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lang="zh-TW" altLang="en-US" sz="1198" kern="0" spc="50" dirty="0">
                <a:solidFill>
                  <a:srgbClr val="353535"/>
                </a:solidFill>
                <a:latin typeface="Segoe UI Semilight"/>
                <a:cs typeface="Segoe UI Semibold" panose="020B0702040204020203" pitchFamily="34" charset="0"/>
              </a:rPr>
              <a:t>語音合成 </a:t>
            </a:r>
            <a:r>
              <a:rPr lang="en-US" altLang="zh-TW" sz="1198" kern="0" spc="50" dirty="0">
                <a:solidFill>
                  <a:srgbClr val="353535"/>
                </a:solidFill>
                <a:latin typeface="Segoe UI Semilight"/>
                <a:cs typeface="Segoe UI Semibold" panose="020B0702040204020203" pitchFamily="34" charset="0"/>
              </a:rPr>
              <a:t>API</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9" name="Rectangle 328"/>
          <p:cNvSpPr/>
          <p:nvPr/>
        </p:nvSpPr>
        <p:spPr bwMode="auto">
          <a:xfrm>
            <a:off x="1243906" y="3275683"/>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產生縮圖</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0" name="Rectangle 329"/>
          <p:cNvSpPr/>
          <p:nvPr/>
        </p:nvSpPr>
        <p:spPr bwMode="auto">
          <a:xfrm>
            <a:off x="1485136" y="5903325"/>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lang="zh-TW" altLang="en-US" sz="1198" kern="0" spc="50" dirty="0">
                <a:solidFill>
                  <a:srgbClr val="353535"/>
                </a:solidFill>
                <a:latin typeface="Segoe UI Semilight"/>
                <a:cs typeface="Segoe UI Semibold" panose="020B0702040204020203" pitchFamily="34" charset="0"/>
              </a:rPr>
              <a:t>異常偵測</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1" name="Rectangle 330"/>
          <p:cNvSpPr/>
          <p:nvPr/>
        </p:nvSpPr>
        <p:spPr bwMode="auto">
          <a:xfrm>
            <a:off x="7909514" y="1705316"/>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自訂語音辨識</a:t>
            </a: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 (CRIS)</a:t>
            </a:r>
          </a:p>
        </p:txBody>
      </p:sp>
      <p:sp>
        <p:nvSpPr>
          <p:cNvPr id="332" name="Rectangle 331"/>
          <p:cNvSpPr/>
          <p:nvPr/>
        </p:nvSpPr>
        <p:spPr bwMode="auto">
          <a:xfrm>
            <a:off x="8713940" y="66965"/>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Bing </a:t>
            </a:r>
            <a:b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b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圖片搜尋</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3" name="Rectangle 332"/>
          <p:cNvSpPr/>
          <p:nvPr/>
        </p:nvSpPr>
        <p:spPr bwMode="auto">
          <a:xfrm>
            <a:off x="190105" y="435848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Web </a:t>
            </a: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語言模型</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5" name="Rectangle 334"/>
          <p:cNvSpPr/>
          <p:nvPr/>
        </p:nvSpPr>
        <p:spPr bwMode="auto">
          <a:xfrm>
            <a:off x="4608450" y="447600"/>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用戶回饋分析</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6" name="Rectangle 335"/>
          <p:cNvSpPr/>
          <p:nvPr/>
        </p:nvSpPr>
        <p:spPr bwMode="auto">
          <a:xfrm>
            <a:off x="9918612" y="3911484"/>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學術</a:t>
            </a:r>
            <a:r>
              <a:rPr lang="zh-TW" altLang="en-US" sz="1198" kern="0" spc="50" dirty="0">
                <a:solidFill>
                  <a:srgbClr val="353535"/>
                </a:solidFill>
                <a:latin typeface="Segoe UI Semilight"/>
                <a:cs typeface="Segoe UI Semibold" panose="020B0702040204020203" pitchFamily="34" charset="0"/>
              </a:rPr>
              <a:t>知識庫</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7" name="Rectangle 336"/>
          <p:cNvSpPr/>
          <p:nvPr/>
        </p:nvSpPr>
        <p:spPr bwMode="auto">
          <a:xfrm>
            <a:off x="8493549" y="611033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自動標註</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8" name="Rectangle 337"/>
          <p:cNvSpPr/>
          <p:nvPr/>
        </p:nvSpPr>
        <p:spPr bwMode="auto">
          <a:xfrm>
            <a:off x="3770490" y="5955139"/>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情緒分析</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9" name="Rectangle 338"/>
          <p:cNvSpPr/>
          <p:nvPr/>
        </p:nvSpPr>
        <p:spPr bwMode="auto">
          <a:xfrm>
            <a:off x="2513546" y="790144"/>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Bing</a:t>
            </a:r>
            <a:b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b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新聞搜尋</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42" name="Rectangle 341"/>
          <p:cNvSpPr/>
          <p:nvPr/>
        </p:nvSpPr>
        <p:spPr bwMode="auto">
          <a:xfrm>
            <a:off x="10245651" y="6412724"/>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Bing</a:t>
            </a:r>
            <a:b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b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網頁搜尋</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63" name="Rectangle 362"/>
          <p:cNvSpPr/>
          <p:nvPr/>
        </p:nvSpPr>
        <p:spPr bwMode="auto">
          <a:xfrm>
            <a:off x="1914227" y="2840114"/>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文本分析</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34" name="Rectangle 233"/>
          <p:cNvSpPr/>
          <p:nvPr/>
        </p:nvSpPr>
        <p:spPr bwMode="auto">
          <a:xfrm>
            <a:off x="2908369" y="2695263"/>
            <a:ext cx="6725729" cy="66052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lang="en-US" altLang="zh-TW" sz="4896" kern="0" dirty="0">
                <a:solidFill>
                  <a:srgbClr val="0078D7"/>
                </a:solidFill>
                <a:latin typeface="Segoe UI Light"/>
              </a:rPr>
              <a:t>Cognitive Services</a:t>
            </a:r>
            <a:endParaRPr kumimoji="0" lang="en-US" sz="4896" b="0" i="0" u="none" strike="noStrike" kern="0" cap="none" spc="0" normalizeH="0" baseline="0" noProof="0" dirty="0">
              <a:ln>
                <a:noFill/>
              </a:ln>
              <a:solidFill>
                <a:srgbClr val="353535"/>
              </a:solidFill>
              <a:effectLst/>
              <a:uLnTx/>
              <a:uFillTx/>
              <a:latin typeface="Segoe UI Light"/>
              <a:ea typeface="+mn-ea"/>
              <a:cs typeface="+mn-cs"/>
            </a:endParaRPr>
          </a:p>
        </p:txBody>
      </p:sp>
      <p:sp>
        <p:nvSpPr>
          <p:cNvPr id="127" name="Rectangle 126">
            <a:extLst>
              <a:ext uri="{FF2B5EF4-FFF2-40B4-BE49-F238E27FC236}">
                <a16:creationId xmlns:a16="http://schemas.microsoft.com/office/drawing/2014/main" id="{3C38823D-657D-4A80-8E42-925FFCFA3162}"/>
              </a:ext>
            </a:extLst>
          </p:cNvPr>
          <p:cNvSpPr/>
          <p:nvPr/>
        </p:nvSpPr>
        <p:spPr bwMode="auto">
          <a:xfrm>
            <a:off x="4187253" y="3459743"/>
            <a:ext cx="4225876" cy="89874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zh-TW" altLang="en-US" sz="3672" b="0" i="0" u="none" strike="noStrike" kern="0" cap="none" spc="0" normalizeH="0" baseline="0" noProof="0" dirty="0">
                <a:ln>
                  <a:noFill/>
                </a:ln>
                <a:solidFill>
                  <a:srgbClr val="353535"/>
                </a:solidFill>
                <a:effectLst/>
                <a:uLnTx/>
                <a:uFillTx/>
                <a:latin typeface="Segoe UI Light"/>
                <a:ea typeface="+mn-ea"/>
                <a:cs typeface="+mn-cs"/>
              </a:rPr>
              <a:t>為應用程式加上人性</a:t>
            </a:r>
            <a:endParaRPr kumimoji="0" lang="en-US" sz="3672" b="0" i="0" u="none" strike="noStrike" kern="0" cap="none" spc="0" normalizeH="0" baseline="0" noProof="0" dirty="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104050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par>
                          <p:cTn id="7" fill="hold">
                            <p:stCondLst>
                              <p:cond delay="801"/>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1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758EB-3B20-4002-9E5F-A5D14F1D366D}"/>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CABF5B49-B55C-4534-94CF-B5B0171148C3}"/>
              </a:ext>
            </a:extLst>
          </p:cNvPr>
          <p:cNvSpPr>
            <a:spLocks noGrp="1"/>
          </p:cNvSpPr>
          <p:nvPr>
            <p:ph type="body" sz="quarter" idx="10"/>
          </p:nvPr>
        </p:nvSpPr>
        <p:spPr>
          <a:xfrm>
            <a:off x="274638" y="1212850"/>
            <a:ext cx="11888787" cy="3730252"/>
          </a:xfrm>
        </p:spPr>
        <p:txBody>
          <a:bodyPr/>
          <a:lstStyle/>
          <a:p>
            <a:r>
              <a:rPr lang="en-US" dirty="0"/>
              <a:t>Microsoft AI </a:t>
            </a:r>
            <a:r>
              <a:rPr lang="zh-TW" altLang="en-US" dirty="0"/>
              <a:t>平台概觀</a:t>
            </a:r>
            <a:endParaRPr lang="en-US" altLang="zh-TW" dirty="0"/>
          </a:p>
          <a:p>
            <a:r>
              <a:rPr lang="en-US" dirty="0"/>
              <a:t>Microsoft Cognitive Services </a:t>
            </a:r>
            <a:r>
              <a:rPr lang="zh-TW" altLang="en-US" dirty="0"/>
              <a:t>認知服務</a:t>
            </a:r>
            <a:endParaRPr lang="en-US" altLang="zh-TW" dirty="0"/>
          </a:p>
          <a:p>
            <a:r>
              <a:rPr lang="zh-TW" altLang="en-US" dirty="0"/>
              <a:t>新一代 </a:t>
            </a:r>
            <a:r>
              <a:rPr lang="en-US" dirty="0"/>
              <a:t>Azure Machine Learning Services </a:t>
            </a:r>
          </a:p>
          <a:p>
            <a:r>
              <a:rPr lang="en-US" dirty="0"/>
              <a:t>(Break)</a:t>
            </a:r>
          </a:p>
          <a:p>
            <a:r>
              <a:rPr lang="zh-TW" altLang="en-US" dirty="0"/>
              <a:t>使用 </a:t>
            </a:r>
            <a:r>
              <a:rPr lang="en-US" dirty="0"/>
              <a:t>Microsoft Cognitive Toolkit (CNTK) </a:t>
            </a:r>
            <a:r>
              <a:rPr lang="zh-TW" altLang="en-US" dirty="0"/>
              <a:t>開始深度學習</a:t>
            </a:r>
            <a:endParaRPr lang="en-US" dirty="0"/>
          </a:p>
          <a:p>
            <a:r>
              <a:rPr lang="en-US" dirty="0"/>
              <a:t>Hands-on Lab</a:t>
            </a:r>
          </a:p>
        </p:txBody>
      </p:sp>
    </p:spTree>
    <p:extLst>
      <p:ext uri="{BB962C8B-B14F-4D97-AF65-F5344CB8AC3E}">
        <p14:creationId xmlns:p14="http://schemas.microsoft.com/office/powerpoint/2010/main" val="245415132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83" y="3407843"/>
            <a:ext cx="12451225" cy="35861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83" y="495"/>
            <a:ext cx="12434711" cy="3388065"/>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5483" y="4106959"/>
            <a:ext cx="1965681" cy="1644473"/>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Vision</a:t>
            </a:r>
          </a:p>
          <a:p>
            <a:pPr algn="ctr" defTabSz="932597">
              <a:lnSpc>
                <a:spcPct val="90000"/>
              </a:lnSpc>
              <a:spcAft>
                <a:spcPts val="587"/>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From faces to feelings, allow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your apps to understand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59922" y="4106958"/>
            <a:ext cx="1965681" cy="1842102"/>
          </a:xfrm>
          <a:prstGeom prst="rect">
            <a:avLst/>
          </a:prstGeom>
          <a:noFill/>
        </p:spPr>
        <p:txBody>
          <a:bodyPr wrap="square" lIns="182802" tIns="146242" rIns="91427"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Speech</a:t>
            </a:r>
          </a:p>
          <a:p>
            <a:pPr algn="ctr" defTabSz="932597">
              <a:lnSpc>
                <a:spcPct val="90000"/>
              </a:lnSpc>
              <a:spcAft>
                <a:spcPts val="587"/>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Hear and speak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to your users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by filtering noise, identifying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228801" y="4106958"/>
            <a:ext cx="1965681" cy="1618138"/>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Knowledge</a:t>
            </a:r>
          </a:p>
          <a:p>
            <a:pPr algn="ctr" defTabSz="932597">
              <a:lnSpc>
                <a:spcPct val="90000"/>
              </a:lnSpc>
              <a:spcAft>
                <a:spcPts val="587"/>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244362" y="4106959"/>
            <a:ext cx="1965681" cy="1746819"/>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Language</a:t>
            </a:r>
          </a:p>
          <a:p>
            <a:pPr algn="ctr" defTabSz="932597">
              <a:lnSpc>
                <a:spcPct val="90000"/>
              </a:lnSpc>
              <a:spcAft>
                <a:spcPts val="587"/>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Process text and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learn how to recognize what users want</a:t>
            </a:r>
          </a:p>
          <a:p>
            <a:pPr algn="ctr" defTabSz="913873">
              <a:lnSpc>
                <a:spcPct val="90000"/>
              </a:lnSpc>
              <a:spcAft>
                <a:spcPts val="600"/>
              </a:spcAft>
              <a:defRPr/>
            </a:pPr>
            <a:endParaRPr lang="en-US" sz="1568" dirty="0">
              <a:gradFill>
                <a:gsLst>
                  <a:gs pos="64545">
                    <a:srgbClr val="3F3F3F"/>
                  </a:gs>
                  <a:gs pos="40000">
                    <a:srgbClr val="3F3F3F"/>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10197679" y="4106959"/>
            <a:ext cx="1965681" cy="2434987"/>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F3F3F"/>
                  </a:gs>
                  <a:gs pos="40000">
                    <a:srgbClr val="3F3F3F"/>
                  </a:gs>
                </a:gsLst>
                <a:lin ang="5400000" scaled="0"/>
              </a:gradFill>
              <a:latin typeface="Segoe UI Semilight" panose="020B0402040204020203" pitchFamily="34" charset="0"/>
              <a:cs typeface="Segoe UI Semilight" panose="020B0402040204020203" pitchFamily="34" charset="0"/>
            </a:endParaRPr>
          </a:p>
          <a:p>
            <a:pPr algn="ctr" defTabSz="913873">
              <a:lnSpc>
                <a:spcPct val="90000"/>
              </a:lnSpc>
              <a:spcAft>
                <a:spcPts val="600"/>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213241" y="4106959"/>
            <a:ext cx="1965681" cy="1644473"/>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Search</a:t>
            </a:r>
          </a:p>
          <a:p>
            <a:pPr algn="ctr" defTabSz="932597">
              <a:lnSpc>
                <a:spcPct val="90000"/>
              </a:lnSpc>
              <a:spcAft>
                <a:spcPts val="587"/>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883" y="-43029"/>
            <a:ext cx="12452993" cy="3431590"/>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326671" y="1117222"/>
            <a:ext cx="7440429" cy="1111088"/>
          </a:xfrm>
          <a:prstGeom prst="rect">
            <a:avLst/>
          </a:prstGeom>
        </p:spPr>
        <p:txBody>
          <a:bodyPr wrap="square" anchor="ctr">
            <a:spAutoFit/>
          </a:bodyPr>
          <a:lstStyle/>
          <a:p>
            <a:pPr defTabSz="913873">
              <a:lnSpc>
                <a:spcPct val="90000"/>
              </a:lnSpc>
              <a:defRPr/>
            </a:pPr>
            <a:r>
              <a:rPr lang="en-US" altLang="en-US" sz="4399" dirty="0">
                <a:gradFill>
                  <a:gsLst>
                    <a:gs pos="12727">
                      <a:prstClr val="white"/>
                    </a:gs>
                    <a:gs pos="52000">
                      <a:prstClr val="white"/>
                    </a:gs>
                  </a:gsLst>
                  <a:lin ang="10800000" scaled="0"/>
                </a:gradFill>
                <a:latin typeface="Segoe UI Light"/>
              </a:rPr>
              <a:t>Microsoft Cognitive Services</a:t>
            </a:r>
          </a:p>
          <a:p>
            <a:pPr defTabSz="913873">
              <a:lnSpc>
                <a:spcPct val="90000"/>
              </a:lnSpc>
              <a:spcAft>
                <a:spcPts val="1469"/>
              </a:spcAft>
              <a:defRPr/>
            </a:pPr>
            <a:r>
              <a:rPr lang="en-US" sz="2800" dirty="0">
                <a:gradFill>
                  <a:gsLst>
                    <a:gs pos="12727">
                      <a:prstClr val="white"/>
                    </a:gs>
                    <a:gs pos="52000">
                      <a:prstClr val="white"/>
                    </a:gs>
                  </a:gsLst>
                  <a:lin ang="10800000" scaled="0"/>
                </a:gradFill>
                <a:latin typeface="Segoe UI Semilight"/>
              </a:rPr>
              <a:t>Give your apps a human side</a:t>
            </a:r>
          </a:p>
        </p:txBody>
      </p:sp>
      <p:cxnSp>
        <p:nvCxnSpPr>
          <p:cNvPr id="13" name="Straight Connector 12"/>
          <p:cNvCxnSpPr/>
          <p:nvPr/>
        </p:nvCxnSpPr>
        <p:spPr>
          <a:xfrm>
            <a:off x="883" y="3378996"/>
            <a:ext cx="124529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709760" y="2934655"/>
            <a:ext cx="1097125" cy="1097125"/>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94200" y="2934655"/>
            <a:ext cx="1097125" cy="1097125"/>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678639" y="2934655"/>
            <a:ext cx="1097125" cy="1097125"/>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663079" y="2934655"/>
            <a:ext cx="1097125" cy="1097125"/>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651745" y="2934655"/>
            <a:ext cx="1097125" cy="1097125"/>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631956" y="2934655"/>
            <a:ext cx="1097125" cy="1097125"/>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65" y="991"/>
            <a:ext cx="12432948" cy="3387585"/>
          </a:xfrm>
          <a:prstGeom prst="rect">
            <a:avLst/>
          </a:prstGeom>
        </p:spPr>
      </p:pic>
      <p:sp>
        <p:nvSpPr>
          <p:cNvPr id="34" name="Rectangle 33"/>
          <p:cNvSpPr/>
          <p:nvPr/>
        </p:nvSpPr>
        <p:spPr bwMode="auto">
          <a:xfrm>
            <a:off x="883" y="496"/>
            <a:ext cx="12451226" cy="338807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883" y="2934655"/>
            <a:ext cx="12434076" cy="8360887"/>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10116"/>
              <a:chOff x="1" y="2877375"/>
              <a:chExt cx="12191377" cy="2010116"/>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10116"/>
                <a:chOff x="269241" y="2877375"/>
                <a:chExt cx="11655840" cy="2010116"/>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82802" tIns="146242" rIns="91427"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60695"/>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3873">
                    <a:lnSpc>
                      <a:spcPct val="90000"/>
                    </a:lnSpc>
                    <a:spcAft>
                      <a:spcPts val="600"/>
                    </a:spcAft>
                    <a:defRPr/>
                  </a:pPr>
                  <a:endParaRPr lang="en-US" sz="1568" dirty="0">
                    <a:gradFill>
                      <a:gsLst>
                        <a:gs pos="64545">
                          <a:srgbClr val="353535"/>
                        </a:gs>
                        <a:gs pos="40000">
                          <a:srgbClr val="353535"/>
                        </a:gs>
                      </a:gsLst>
                      <a:lin ang="5400000" scaled="0"/>
                    </a:gradFill>
                    <a:latin typeface="Segoe UI"/>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7507" y="1117482"/>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9552" y="3156163"/>
            <a:ext cx="2106990" cy="2018662"/>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10094345" y="3156162"/>
            <a:ext cx="2162492" cy="3077432"/>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329164" y="3156162"/>
            <a:ext cx="1761002" cy="252274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a:p>
            <a:pPr defTabSz="932330">
              <a:lnSpc>
                <a:spcPct val="90000"/>
              </a:lnSpc>
              <a:spcAft>
                <a:spcPts val="1020"/>
              </a:spcAft>
              <a:defRPr/>
            </a:pPr>
            <a:r>
              <a:rPr lang="en-US" sz="1499" dirty="0"/>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186345" y="3156161"/>
            <a:ext cx="2075426" cy="244217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a:t>QnA Maker</a:t>
            </a:r>
          </a:p>
          <a:p>
            <a:pPr defTabSz="932330">
              <a:lnSpc>
                <a:spcPct val="90000"/>
              </a:lnSpc>
              <a:spcAft>
                <a:spcPts val="1020"/>
              </a:spcAft>
              <a:defRPr/>
            </a:pPr>
            <a:r>
              <a:rPr lang="en-US" sz="1499" dirty="0"/>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239203" y="3156162"/>
            <a:ext cx="1993086" cy="299647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020"/>
              </a:spcAft>
              <a:defRPr/>
            </a:pPr>
            <a:r>
              <a:rPr lang="en-US" sz="1499" dirty="0"/>
              <a:t>Language Understanding </a:t>
            </a:r>
          </a:p>
          <a:p>
            <a:pPr defTabSz="932330">
              <a:lnSpc>
                <a:spcPct val="90000"/>
              </a:lnSpc>
              <a:spcAft>
                <a:spcPts val="1428"/>
              </a:spcAft>
              <a:defRPr/>
            </a:pPr>
            <a:endParaRPr lang="en-US" sz="1499" dirty="0"/>
          </a:p>
        </p:txBody>
      </p:sp>
      <p:sp>
        <p:nvSpPr>
          <p:cNvPr id="29" name="TextBox 28">
            <a:extLst>
              <a:ext uri="{FF2B5EF4-FFF2-40B4-BE49-F238E27FC236}">
                <a16:creationId xmlns:a16="http://schemas.microsoft.com/office/drawing/2014/main" id="{B657DF13-1FA1-49C7-907E-5403C8DF564F}"/>
              </a:ext>
            </a:extLst>
          </p:cNvPr>
          <p:cNvSpPr txBox="1"/>
          <p:nvPr/>
        </p:nvSpPr>
        <p:spPr>
          <a:xfrm>
            <a:off x="2310033" y="3147213"/>
            <a:ext cx="1904310" cy="141452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a:p>
            <a:pPr defTabSz="932330">
              <a:lnSpc>
                <a:spcPct val="90000"/>
              </a:lnSpc>
              <a:spcAft>
                <a:spcPts val="1020"/>
              </a:spcAft>
              <a:defRPr/>
            </a:pPr>
            <a:r>
              <a:rPr lang="en-US" sz="1499" dirty="0"/>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882" y="6540070"/>
            <a:ext cx="12434711" cy="9897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1762" y="1924413"/>
            <a:ext cx="12451227" cy="3072058"/>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76010" y="1596337"/>
            <a:ext cx="11886507" cy="696839"/>
          </a:xfrm>
          <a:prstGeom prst="rect">
            <a:avLst/>
          </a:prstGeom>
        </p:spPr>
        <p:txBody>
          <a:bodyPr wrap="square" lIns="149196" tIns="93247" rIns="149196" bIns="93247">
            <a:spAutoFit/>
          </a:bodyPr>
          <a:lstStyle/>
          <a:p>
            <a:pPr defTabSz="913698">
              <a:lnSpc>
                <a:spcPct val="90000"/>
              </a:lnSpc>
              <a:spcAft>
                <a:spcPts val="1469"/>
              </a:spcAft>
              <a:defRPr/>
            </a:pPr>
            <a:r>
              <a:rPr lang="en-US" dirty="0">
                <a:gradFill>
                  <a:gsLst>
                    <a:gs pos="13000">
                      <a:srgbClr val="FFFFFF"/>
                    </a:gs>
                    <a:gs pos="83000">
                      <a:srgbClr val="FFFFFF"/>
                    </a:gs>
                  </a:gsLst>
                  <a:lin ang="10800000" scaled="0"/>
                </a:gradFill>
                <a:latin typeface="Segoe UI"/>
              </a:rPr>
              <a:t>The broadest set of custom AI services available, allowing customers to use their own data </a:t>
            </a:r>
            <a:br>
              <a:rPr lang="en-US" dirty="0">
                <a:gradFill>
                  <a:gsLst>
                    <a:gs pos="13000">
                      <a:srgbClr val="FFFFFF"/>
                    </a:gs>
                    <a:gs pos="83000">
                      <a:srgbClr val="FFFFFF"/>
                    </a:gs>
                  </a:gsLst>
                  <a:lin ang="10800000" scaled="0"/>
                </a:gradFill>
                <a:latin typeface="Segoe UI"/>
              </a:rPr>
            </a:br>
            <a:r>
              <a:rPr lang="en-US" dirty="0">
                <a:gradFill>
                  <a:gsLst>
                    <a:gs pos="13000">
                      <a:srgbClr val="FFFFFF"/>
                    </a:gs>
                    <a:gs pos="83000">
                      <a:srgbClr val="FFFFFF"/>
                    </a:gs>
                  </a:gsLst>
                  <a:lin ang="10800000" scaled="0"/>
                </a:gradFill>
                <a:latin typeface="Segoe UI"/>
              </a:rPr>
              <a:t>with algorithms that are customized for their specific needs.</a:t>
            </a:r>
            <a:endParaRPr lang="en-US" sz="2856" dirty="0">
              <a:gradFill>
                <a:gsLst>
                  <a:gs pos="13000">
                    <a:srgbClr val="FFFFFF"/>
                  </a:gs>
                  <a:gs pos="83000">
                    <a:srgbClr val="FFFFFF"/>
                  </a:gs>
                </a:gsLst>
                <a:lin ang="10800000" scaled="0"/>
              </a:gradFill>
              <a:latin typeface="Segoe UI"/>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992" y="6222606"/>
            <a:ext cx="12447694" cy="32476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8144" y="6235470"/>
            <a:ext cx="1843956" cy="555139"/>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90536" y="6235470"/>
            <a:ext cx="2120735" cy="555139"/>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89230" y="6235470"/>
            <a:ext cx="1667181" cy="555139"/>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345570" y="6235470"/>
            <a:ext cx="1729808" cy="555139"/>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285136" y="6235470"/>
            <a:ext cx="1821044" cy="555139"/>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75916" y="4611928"/>
            <a:ext cx="2387126" cy="1205363"/>
          </a:xfrm>
          <a:prstGeom prst="rect">
            <a:avLst/>
          </a:prstGeom>
        </p:spPr>
        <p:txBody>
          <a:bodyPr wrap="square" lIns="149196" tIns="93247" rIns="149196" bIns="93247">
            <a:spAutoFit/>
          </a:bodyPr>
          <a:lstStyle/>
          <a:p>
            <a:pPr algn="ctr" defTabSz="932330">
              <a:lnSpc>
                <a:spcPct val="90000"/>
              </a:lnSpc>
              <a:spcAft>
                <a:spcPts val="1428"/>
              </a:spcAft>
              <a:defRPr/>
            </a:pPr>
            <a:r>
              <a:rPr lang="en-US"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54726" y="4611929"/>
            <a:ext cx="2387126" cy="951101"/>
          </a:xfrm>
          <a:prstGeom prst="rect">
            <a:avLst/>
          </a:prstGeom>
        </p:spPr>
        <p:txBody>
          <a:bodyPr wrap="square" lIns="149196" tIns="93247" rIns="149196" bIns="93247">
            <a:spAutoFit/>
          </a:bodyPr>
          <a:lstStyle/>
          <a:p>
            <a:pPr algn="ctr" defTabSz="932330">
              <a:lnSpc>
                <a:spcPct val="90000"/>
              </a:lnSpc>
              <a:spcAft>
                <a:spcPts val="1428"/>
              </a:spcAft>
              <a:defRPr/>
            </a:pPr>
            <a:r>
              <a:rPr lang="en-US"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5033538" y="4611928"/>
            <a:ext cx="2387126" cy="1205363"/>
          </a:xfrm>
          <a:prstGeom prst="rect">
            <a:avLst/>
          </a:prstGeom>
        </p:spPr>
        <p:txBody>
          <a:bodyPr wrap="square" lIns="149196" tIns="93247" rIns="149196" bIns="93247">
            <a:spAutoFit/>
          </a:bodyPr>
          <a:lstStyle/>
          <a:p>
            <a:pPr algn="ctr" defTabSz="932330">
              <a:lnSpc>
                <a:spcPct val="90000"/>
              </a:lnSpc>
              <a:spcAft>
                <a:spcPts val="1428"/>
              </a:spcAft>
              <a:defRPr/>
            </a:pPr>
            <a:r>
              <a:rPr lang="en-US"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412349" y="4611928"/>
            <a:ext cx="2387126" cy="1205363"/>
          </a:xfrm>
          <a:prstGeom prst="rect">
            <a:avLst/>
          </a:prstGeom>
        </p:spPr>
        <p:txBody>
          <a:bodyPr wrap="square" lIns="149196" tIns="93247" rIns="149196" bIns="93247">
            <a:spAutoFit/>
          </a:bodyPr>
          <a:lstStyle/>
          <a:p>
            <a:pPr algn="ctr" defTabSz="932330">
              <a:lnSpc>
                <a:spcPct val="90000"/>
              </a:lnSpc>
              <a:spcAft>
                <a:spcPts val="1428"/>
              </a:spcAft>
              <a:defRPr/>
            </a:pPr>
            <a:r>
              <a:rPr lang="en-US"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791161" y="4611929"/>
            <a:ext cx="2387126" cy="951101"/>
          </a:xfrm>
          <a:prstGeom prst="rect">
            <a:avLst/>
          </a:prstGeom>
        </p:spPr>
        <p:txBody>
          <a:bodyPr wrap="square" lIns="149196" tIns="93247" rIns="149196" bIns="93247">
            <a:spAutoFit/>
          </a:bodyPr>
          <a:lstStyle/>
          <a:p>
            <a:pPr algn="ctr" defTabSz="932330">
              <a:lnSpc>
                <a:spcPct val="90000"/>
              </a:lnSpc>
              <a:spcAft>
                <a:spcPts val="1428"/>
              </a:spcAft>
              <a:defRPr/>
            </a:pPr>
            <a:r>
              <a:rPr lang="en-US"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6326" y="1483780"/>
            <a:ext cx="1965402" cy="1553600"/>
            <a:chOff x="270068" y="-1773005"/>
            <a:chExt cx="1927040" cy="1523276"/>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6533"/>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60484" y="1483781"/>
            <a:ext cx="1965402" cy="1558191"/>
            <a:chOff x="2215498" y="-1773006"/>
            <a:chExt cx="1927040" cy="1527777"/>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6533"/>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228800" y="1483781"/>
            <a:ext cx="1965402" cy="1558191"/>
            <a:chOff x="6106357" y="-1773006"/>
            <a:chExt cx="1927040" cy="1527777"/>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6533"/>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244642" y="1483781"/>
            <a:ext cx="1965402" cy="1558191"/>
            <a:chOff x="4160927" y="-1773006"/>
            <a:chExt cx="1927040" cy="1527777"/>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6533"/>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10197114" y="1483781"/>
            <a:ext cx="1965402" cy="1558191"/>
            <a:chOff x="9997214" y="-1773006"/>
            <a:chExt cx="1927040" cy="1527777"/>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6533"/>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212959" y="1483781"/>
            <a:ext cx="1965402" cy="1558191"/>
            <a:chOff x="8051787" y="-1773006"/>
            <a:chExt cx="1927040" cy="1527777"/>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6533"/>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5AE7-3F47-495E-8F43-4C41A78591A1}"/>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190599714"/>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9C3D-410D-481E-B835-F1729B3D6430}"/>
              </a:ext>
            </a:extLst>
          </p:cNvPr>
          <p:cNvSpPr>
            <a:spLocks noGrp="1"/>
          </p:cNvSpPr>
          <p:nvPr>
            <p:ph type="title"/>
          </p:nvPr>
        </p:nvSpPr>
        <p:spPr>
          <a:xfrm>
            <a:off x="274639" y="2125663"/>
            <a:ext cx="11887200" cy="2012859"/>
          </a:xfrm>
        </p:spPr>
        <p:txBody>
          <a:bodyPr/>
          <a:lstStyle/>
          <a:p>
            <a:r>
              <a:rPr lang="zh-TW" altLang="en-US" sz="6600" dirty="0"/>
              <a:t>新一代</a:t>
            </a:r>
            <a:br>
              <a:rPr lang="en-US" altLang="zh-TW" sz="6600" dirty="0"/>
            </a:br>
            <a:r>
              <a:rPr lang="en-US" altLang="zh-TW" sz="6600" dirty="0"/>
              <a:t>Azure Machine Learning Services</a:t>
            </a:r>
            <a:endParaRPr lang="en-US" sz="6600" dirty="0"/>
          </a:p>
        </p:txBody>
      </p:sp>
    </p:spTree>
    <p:extLst>
      <p:ext uri="{BB962C8B-B14F-4D97-AF65-F5344CB8AC3E}">
        <p14:creationId xmlns:p14="http://schemas.microsoft.com/office/powerpoint/2010/main" val="26633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p:cNvPr>
          <p:cNvSpPr/>
          <p:nvPr/>
        </p:nvSpPr>
        <p:spPr bwMode="auto">
          <a:xfrm>
            <a:off x="883" y="496"/>
            <a:ext cx="12434710" cy="32905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p:cNvSpPr txBox="1"/>
          <p:nvPr/>
        </p:nvSpPr>
        <p:spPr>
          <a:xfrm>
            <a:off x="254524" y="305232"/>
            <a:ext cx="7876076" cy="749731"/>
          </a:xfrm>
          <a:prstGeom prst="rect">
            <a:avLst/>
          </a:prstGeom>
          <a:noFill/>
        </p:spPr>
        <p:txBody>
          <a:bodyPr wrap="square" lIns="146283" tIns="91427" rIns="146283" bIns="91427" rtlCol="0">
            <a:spAutoFit/>
          </a:bodyPr>
          <a:lstStyle/>
          <a:p>
            <a:pPr defTabSz="932563" fontAlgn="base">
              <a:lnSpc>
                <a:spcPct val="90000"/>
              </a:lnSpc>
              <a:spcBef>
                <a:spcPts val="600"/>
              </a:spcBef>
              <a:spcAft>
                <a:spcPts val="600"/>
              </a:spcAft>
              <a:defRPr/>
            </a:pPr>
            <a:r>
              <a:rPr lang="en-US" sz="4080" dirty="0">
                <a:gradFill>
                  <a:gsLst>
                    <a:gs pos="2917">
                      <a:srgbClr val="FFFFFF"/>
                    </a:gs>
                    <a:gs pos="100000">
                      <a:srgbClr val="FFFFFF"/>
                    </a:gs>
                  </a:gsLst>
                  <a:lin ang="5400000" scaled="0"/>
                </a:gradFill>
                <a:latin typeface="Segoe UI Light"/>
              </a:rPr>
              <a:t>Azure Machine Learning </a:t>
            </a:r>
            <a:r>
              <a:rPr lang="en-US" altLang="zh-TW" sz="4080" dirty="0">
                <a:gradFill>
                  <a:gsLst>
                    <a:gs pos="2917">
                      <a:srgbClr val="FFFFFF"/>
                    </a:gs>
                    <a:gs pos="100000">
                      <a:srgbClr val="FFFFFF"/>
                    </a:gs>
                  </a:gsLst>
                  <a:lin ang="5400000" scaled="0"/>
                </a:gradFill>
                <a:latin typeface="Segoe UI Light"/>
              </a:rPr>
              <a:t>Studio</a:t>
            </a:r>
            <a:endParaRPr lang="en-US" sz="4080" dirty="0">
              <a:gradFill>
                <a:gsLst>
                  <a:gs pos="2917">
                    <a:srgbClr val="FFFFFF"/>
                  </a:gs>
                  <a:gs pos="100000">
                    <a:srgbClr val="FFFFFF"/>
                  </a:gs>
                </a:gsLst>
                <a:lin ang="5400000" scaled="0"/>
              </a:gradFill>
              <a:latin typeface="Segoe UI Light"/>
            </a:endParaRPr>
          </a:p>
        </p:txBody>
      </p:sp>
      <p:sp>
        <p:nvSpPr>
          <p:cNvPr id="18" name="TextBox 17"/>
          <p:cNvSpPr txBox="1"/>
          <p:nvPr/>
        </p:nvSpPr>
        <p:spPr>
          <a:xfrm>
            <a:off x="446910" y="1431422"/>
            <a:ext cx="3493959" cy="472776"/>
          </a:xfrm>
          <a:prstGeom prst="rect">
            <a:avLst/>
          </a:prstGeom>
          <a:noFill/>
        </p:spPr>
        <p:txBody>
          <a:bodyPr wrap="square" lIns="146283" tIns="91427" rIns="146283" bIns="91427" rtlCol="0">
            <a:spAutoFit/>
          </a:bodyPr>
          <a:lstStyle/>
          <a:p>
            <a:pPr defTabSz="932563">
              <a:lnSpc>
                <a:spcPct val="90000"/>
              </a:lnSpc>
              <a:spcAft>
                <a:spcPts val="612"/>
              </a:spcAft>
              <a:defRPr/>
            </a:pPr>
            <a:r>
              <a:rPr lang="zh-TW" alt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整合</a:t>
            </a:r>
            <a:r>
              <a:rPr lang="en-US" sz="2040" kern="0" dirty="0" err="1">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環境</a:t>
            </a:r>
            <a:endParaRPr 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pic>
        <p:nvPicPr>
          <p:cNvPr id="25" name="Picture 24" hidden="1"/>
          <p:cNvPicPr>
            <a:picLocks noChangeAspect="1"/>
          </p:cNvPicPr>
          <p:nvPr/>
        </p:nvPicPr>
        <p:blipFill>
          <a:blip r:embed="rId3"/>
          <a:stretch>
            <a:fillRect/>
          </a:stretch>
        </p:blipFill>
        <p:spPr>
          <a:xfrm>
            <a:off x="14045422" y="-1409"/>
            <a:ext cx="1339938" cy="29530931"/>
          </a:xfrm>
          <a:prstGeom prst="rect">
            <a:avLst/>
          </a:prstGeom>
        </p:spPr>
      </p:pic>
      <p:sp>
        <p:nvSpPr>
          <p:cNvPr id="2" name="Rectangle 1"/>
          <p:cNvSpPr/>
          <p:nvPr/>
        </p:nvSpPr>
        <p:spPr>
          <a:xfrm>
            <a:off x="482908" y="1848640"/>
            <a:ext cx="3457961" cy="958583"/>
          </a:xfrm>
          <a:prstGeom prst="rect">
            <a:avLst/>
          </a:prstGeom>
        </p:spPr>
        <p:txBody>
          <a:bodyPr wrap="square">
            <a:spAutoFit/>
          </a:bodyPr>
          <a:lstStyle/>
          <a:p>
            <a:pPr defTabSz="932597"/>
            <a:r>
              <a:rPr lang="zh-TW" altLang="en-US" sz="1836" kern="0" dirty="0">
                <a:gradFill>
                  <a:gsLst>
                    <a:gs pos="0">
                      <a:srgbClr val="FFFFFF"/>
                    </a:gs>
                    <a:gs pos="100000">
                      <a:srgbClr val="FFFFFF"/>
                    </a:gs>
                  </a:gsLst>
                  <a:lin ang="5400000" scaled="0"/>
                </a:gradFill>
                <a:latin typeface="Segoe UI Semilight"/>
              </a:rPr>
              <a:t>讓資料科學家專注於資料模型的建立，</a:t>
            </a:r>
            <a:r>
              <a:rPr lang="en-US" sz="1836" kern="0" dirty="0" err="1">
                <a:gradFill>
                  <a:gsLst>
                    <a:gs pos="0">
                      <a:srgbClr val="FFFFFF"/>
                    </a:gs>
                    <a:gs pos="100000">
                      <a:srgbClr val="FFFFFF"/>
                    </a:gs>
                  </a:gsLst>
                  <a:lin ang="5400000" scaled="0"/>
                </a:gradFill>
                <a:latin typeface="Segoe UI Semilight"/>
              </a:rPr>
              <a:t>簡單</a:t>
            </a:r>
            <a:r>
              <a:rPr lang="zh-TW" altLang="en-US" sz="1836" kern="0" dirty="0">
                <a:gradFill>
                  <a:gsLst>
                    <a:gs pos="0">
                      <a:srgbClr val="FFFFFF"/>
                    </a:gs>
                    <a:gs pos="100000">
                      <a:srgbClr val="FFFFFF"/>
                    </a:gs>
                  </a:gsLst>
                  <a:lin ang="5400000" scaled="0"/>
                </a:gradFill>
                <a:latin typeface="Segoe UI Semilight"/>
              </a:rPr>
              <a:t>滑鼠</a:t>
            </a:r>
            <a:r>
              <a:rPr lang="en-US" sz="1836" kern="0" dirty="0" err="1">
                <a:gradFill>
                  <a:gsLst>
                    <a:gs pos="0">
                      <a:srgbClr val="FFFFFF"/>
                    </a:gs>
                    <a:gs pos="100000">
                      <a:srgbClr val="FFFFFF"/>
                    </a:gs>
                  </a:gsLst>
                  <a:lin ang="5400000" scaled="0"/>
                </a:gradFill>
                <a:latin typeface="Segoe UI Semilight"/>
              </a:rPr>
              <a:t>拖放</a:t>
            </a:r>
            <a:r>
              <a:rPr lang="zh-TW" altLang="en-US" sz="1836" kern="0" dirty="0">
                <a:gradFill>
                  <a:gsLst>
                    <a:gs pos="0">
                      <a:srgbClr val="FFFFFF"/>
                    </a:gs>
                    <a:gs pos="100000">
                      <a:srgbClr val="FFFFFF"/>
                    </a:gs>
                  </a:gsLst>
                  <a:lin ang="5400000" scaled="0"/>
                </a:gradFill>
                <a:latin typeface="Segoe UI Semilight"/>
              </a:rPr>
              <a:t>之 </a:t>
            </a:r>
            <a:r>
              <a:rPr lang="en-US" altLang="zh-TW" sz="1836" kern="0" dirty="0">
                <a:gradFill>
                  <a:gsLst>
                    <a:gs pos="0">
                      <a:srgbClr val="FFFFFF"/>
                    </a:gs>
                    <a:gs pos="100000">
                      <a:srgbClr val="FFFFFF"/>
                    </a:gs>
                  </a:gsLst>
                  <a:lin ang="5400000" scaled="0"/>
                </a:gradFill>
                <a:latin typeface="Segoe UI Semilight"/>
              </a:rPr>
              <a:t>HTML 5 </a:t>
            </a:r>
            <a:r>
              <a:rPr lang="en-US" sz="1836" kern="0" dirty="0" err="1">
                <a:gradFill>
                  <a:gsLst>
                    <a:gs pos="0">
                      <a:srgbClr val="FFFFFF"/>
                    </a:gs>
                    <a:gs pos="100000">
                      <a:srgbClr val="FFFFFF"/>
                    </a:gs>
                  </a:gsLst>
                  <a:lin ang="5400000" scaled="0"/>
                </a:gradFill>
                <a:latin typeface="Segoe UI Semilight"/>
              </a:rPr>
              <a:t>介面</a:t>
            </a:r>
            <a:endParaRPr lang="en-US" sz="1836" dirty="0">
              <a:solidFill>
                <a:srgbClr val="505050"/>
              </a:solidFill>
              <a:latin typeface="Segoe UI Semilight"/>
            </a:endParaRPr>
          </a:p>
        </p:txBody>
      </p:sp>
      <p:pic>
        <p:nvPicPr>
          <p:cNvPr id="1026" name="Picture 2" descr="Example of a cloud service architecture where Machine Learning enables you to build, deploy, and share predictive analysis solutions"/>
          <p:cNvPicPr>
            <a:picLocks noChangeAspect="1" noChangeArrowheads="1"/>
          </p:cNvPicPr>
          <p:nvPr/>
        </p:nvPicPr>
        <p:blipFill rotWithShape="1">
          <a:blip r:embed="rId4">
            <a:extLst>
              <a:ext uri="{28A0092B-C50C-407E-A947-70E740481C1C}">
                <a14:useLocalDpi xmlns:a14="http://schemas.microsoft.com/office/drawing/2010/main" val="0"/>
              </a:ext>
            </a:extLst>
          </a:blip>
          <a:srcRect t="4136" b="42964"/>
          <a:stretch/>
        </p:blipFill>
        <p:spPr bwMode="auto">
          <a:xfrm>
            <a:off x="-8833" y="3291089"/>
            <a:ext cx="12462405" cy="370839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bwMode="auto">
          <a:xfrm>
            <a:off x="882" y="3291090"/>
            <a:ext cx="12427761" cy="3702939"/>
          </a:xfrm>
          <a:prstGeom prst="rect">
            <a:avLst/>
          </a:prstGeom>
          <a:gradFill flip="none" rotWithShape="1">
            <a:gsLst>
              <a:gs pos="0">
                <a:srgbClr val="000000">
                  <a:alpha val="45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TextBox 82"/>
          <p:cNvSpPr txBox="1"/>
          <p:nvPr/>
        </p:nvSpPr>
        <p:spPr>
          <a:xfrm>
            <a:off x="4636642" y="1431422"/>
            <a:ext cx="3493959" cy="472776"/>
          </a:xfrm>
          <a:prstGeom prst="rect">
            <a:avLst/>
          </a:prstGeom>
          <a:noFill/>
        </p:spPr>
        <p:txBody>
          <a:bodyPr wrap="square" lIns="146283" tIns="91427" rIns="146283" bIns="91427" rtlCol="0">
            <a:spAutoFit/>
          </a:bodyPr>
          <a:lstStyle/>
          <a:p>
            <a:pPr defTabSz="932563">
              <a:lnSpc>
                <a:spcPct val="90000"/>
              </a:lnSpc>
              <a:spcAft>
                <a:spcPts val="612"/>
              </a:spcAft>
              <a:defRPr/>
            </a:pPr>
            <a:r>
              <a:rPr 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同類最佳演算法</a:t>
            </a:r>
          </a:p>
        </p:txBody>
      </p:sp>
      <p:sp>
        <p:nvSpPr>
          <p:cNvPr id="157" name="Rectangle 156"/>
          <p:cNvSpPr/>
          <p:nvPr/>
        </p:nvSpPr>
        <p:spPr>
          <a:xfrm>
            <a:off x="4672640" y="1848639"/>
            <a:ext cx="3457961" cy="670445"/>
          </a:xfrm>
          <a:prstGeom prst="rect">
            <a:avLst/>
          </a:prstGeom>
        </p:spPr>
        <p:txBody>
          <a:bodyPr wrap="square">
            <a:spAutoFit/>
          </a:bodyPr>
          <a:lstStyle/>
          <a:p>
            <a:pPr defTabSz="932597"/>
            <a:r>
              <a:rPr lang="en-US" sz="1836" kern="0" dirty="0">
                <a:gradFill>
                  <a:gsLst>
                    <a:gs pos="0">
                      <a:srgbClr val="FFFFFF"/>
                    </a:gs>
                    <a:gs pos="100000">
                      <a:srgbClr val="FFFFFF"/>
                    </a:gs>
                  </a:gsLst>
                  <a:lin ang="5400000" scaled="0"/>
                </a:gradFill>
                <a:latin typeface="Segoe UI Semilight"/>
              </a:rPr>
              <a:t>內</a:t>
            </a:r>
            <a:r>
              <a:rPr lang="zh-TW" altLang="en-US" sz="1836" kern="0" dirty="0">
                <a:gradFill>
                  <a:gsLst>
                    <a:gs pos="0">
                      <a:srgbClr val="FFFFFF"/>
                    </a:gs>
                    <a:gs pos="100000">
                      <a:srgbClr val="FFFFFF"/>
                    </a:gs>
                  </a:gsLst>
                  <a:lin ang="5400000" scaled="0"/>
                </a:gradFill>
                <a:latin typeface="Segoe UI Semilight"/>
              </a:rPr>
              <a:t>建多種</a:t>
            </a:r>
            <a:r>
              <a:rPr lang="en-US" sz="1836" kern="0" dirty="0" err="1">
                <a:gradFill>
                  <a:gsLst>
                    <a:gs pos="0">
                      <a:srgbClr val="FFFFFF"/>
                    </a:gs>
                    <a:gs pos="100000">
                      <a:srgbClr val="FFFFFF"/>
                    </a:gs>
                  </a:gsLst>
                  <a:lin ang="5400000" scaled="0"/>
                </a:gradFill>
                <a:latin typeface="Segoe UI Semilight"/>
              </a:rPr>
              <a:t>最佳演算法</a:t>
            </a:r>
            <a:r>
              <a:rPr lang="en-US" sz="1836" kern="0" dirty="0">
                <a:gradFill>
                  <a:gsLst>
                    <a:gs pos="0">
                      <a:srgbClr val="FFFFFF"/>
                    </a:gs>
                    <a:gs pos="100000">
                      <a:srgbClr val="FFFFFF"/>
                    </a:gs>
                  </a:gsLst>
                  <a:lin ang="5400000" scaled="0"/>
                </a:gradFill>
                <a:latin typeface="Segoe UI Semilight"/>
              </a:rPr>
              <a:t>。</a:t>
            </a:r>
            <a:r>
              <a:rPr lang="zh-TW" altLang="en-US" sz="1836" kern="0" dirty="0">
                <a:gradFill>
                  <a:gsLst>
                    <a:gs pos="0">
                      <a:srgbClr val="FFFFFF"/>
                    </a:gs>
                    <a:gs pos="100000">
                      <a:srgbClr val="FFFFFF"/>
                    </a:gs>
                  </a:gsLst>
                  <a:lin ang="5400000" scaled="0"/>
                </a:gradFill>
                <a:latin typeface="Segoe UI Semilight"/>
              </a:rPr>
              <a:t>可透過 </a:t>
            </a:r>
            <a:r>
              <a:rPr lang="en-US" altLang="zh-TW" sz="1836" kern="0" dirty="0">
                <a:gradFill>
                  <a:gsLst>
                    <a:gs pos="0">
                      <a:srgbClr val="FFFFFF"/>
                    </a:gs>
                    <a:gs pos="100000">
                      <a:srgbClr val="FFFFFF"/>
                    </a:gs>
                  </a:gsLst>
                  <a:lin ang="5400000" scaled="0"/>
                </a:gradFill>
                <a:latin typeface="Segoe UI Semilight"/>
              </a:rPr>
              <a:t>R</a:t>
            </a:r>
            <a:r>
              <a:rPr lang="zh-TW" altLang="en-US" sz="1836" kern="0" dirty="0">
                <a:gradFill>
                  <a:gsLst>
                    <a:gs pos="0">
                      <a:srgbClr val="FFFFFF"/>
                    </a:gs>
                    <a:gs pos="100000">
                      <a:srgbClr val="FFFFFF"/>
                    </a:gs>
                  </a:gsLst>
                  <a:lin ang="5400000" scaled="0"/>
                </a:gradFill>
                <a:latin typeface="Segoe UI Semilight"/>
              </a:rPr>
              <a:t> 或 </a:t>
            </a:r>
            <a:r>
              <a:rPr lang="en-US" altLang="zh-TW" sz="1836" kern="0" dirty="0">
                <a:gradFill>
                  <a:gsLst>
                    <a:gs pos="0">
                      <a:srgbClr val="FFFFFF"/>
                    </a:gs>
                    <a:gs pos="100000">
                      <a:srgbClr val="FFFFFF"/>
                    </a:gs>
                  </a:gsLst>
                  <a:lin ang="5400000" scaled="0"/>
                </a:gradFill>
                <a:latin typeface="Segoe UI Semilight"/>
              </a:rPr>
              <a:t>P</a:t>
            </a:r>
            <a:r>
              <a:rPr lang="en-US" sz="1836" kern="0" dirty="0">
                <a:gradFill>
                  <a:gsLst>
                    <a:gs pos="0">
                      <a:srgbClr val="FFFFFF"/>
                    </a:gs>
                    <a:gs pos="100000">
                      <a:srgbClr val="FFFFFF"/>
                    </a:gs>
                  </a:gsLst>
                  <a:lin ang="5400000" scaled="0"/>
                </a:gradFill>
                <a:latin typeface="Segoe UI Semilight"/>
              </a:rPr>
              <a:t>ython</a:t>
            </a:r>
            <a:r>
              <a:rPr lang="zh-TW" altLang="en-US" sz="1836" kern="0" dirty="0">
                <a:gradFill>
                  <a:gsLst>
                    <a:gs pos="0">
                      <a:srgbClr val="FFFFFF"/>
                    </a:gs>
                    <a:gs pos="100000">
                      <a:srgbClr val="FFFFFF"/>
                    </a:gs>
                  </a:gsLst>
                  <a:lin ang="5400000" scaled="0"/>
                </a:gradFill>
                <a:latin typeface="Segoe UI Semilight"/>
              </a:rPr>
              <a:t> 自訂演算法</a:t>
            </a:r>
            <a:endParaRPr lang="en-US" sz="1836" dirty="0">
              <a:solidFill>
                <a:srgbClr val="505050"/>
              </a:solidFill>
              <a:latin typeface="Segoe UI Semilight"/>
            </a:endParaRPr>
          </a:p>
        </p:txBody>
      </p:sp>
      <p:sp>
        <p:nvSpPr>
          <p:cNvPr id="158" name="TextBox 157"/>
          <p:cNvSpPr txBox="1"/>
          <p:nvPr/>
        </p:nvSpPr>
        <p:spPr>
          <a:xfrm>
            <a:off x="8763496" y="1431422"/>
            <a:ext cx="3493959" cy="472776"/>
          </a:xfrm>
          <a:prstGeom prst="rect">
            <a:avLst/>
          </a:prstGeom>
          <a:noFill/>
        </p:spPr>
        <p:txBody>
          <a:bodyPr wrap="square" lIns="146283" tIns="91427" rIns="146283" bIns="91427" rtlCol="0">
            <a:spAutoFit/>
          </a:bodyPr>
          <a:lstStyle/>
          <a:p>
            <a:pPr defTabSz="932563">
              <a:lnSpc>
                <a:spcPct val="90000"/>
              </a:lnSpc>
              <a:spcAft>
                <a:spcPts val="612"/>
              </a:spcAft>
              <a:defRPr/>
            </a:pPr>
            <a:r>
              <a:rPr lang="zh-TW" alt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幾</a:t>
            </a:r>
            <a:r>
              <a:rPr lang="en-US" sz="2040" kern="0" dirty="0" err="1">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分鐘</a:t>
            </a:r>
            <a:r>
              <a:rPr lang="zh-TW" alt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內即可完成佈署</a:t>
            </a:r>
            <a:endParaRPr 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159" name="Rectangle 158"/>
          <p:cNvSpPr/>
          <p:nvPr/>
        </p:nvSpPr>
        <p:spPr>
          <a:xfrm>
            <a:off x="8799495" y="1848640"/>
            <a:ext cx="3272837" cy="958583"/>
          </a:xfrm>
          <a:prstGeom prst="rect">
            <a:avLst/>
          </a:prstGeom>
        </p:spPr>
        <p:txBody>
          <a:bodyPr wrap="square">
            <a:spAutoFit/>
          </a:bodyPr>
          <a:lstStyle/>
          <a:p>
            <a:pPr defTabSz="932597"/>
            <a:r>
              <a:rPr lang="en-US" sz="1836" kern="0" dirty="0" err="1">
                <a:gradFill>
                  <a:gsLst>
                    <a:gs pos="0">
                      <a:srgbClr val="FFFFFF"/>
                    </a:gs>
                    <a:gs pos="100000">
                      <a:srgbClr val="FFFFFF"/>
                    </a:gs>
                  </a:gsLst>
                  <a:lin ang="5400000" scaled="0"/>
                </a:gradFill>
                <a:latin typeface="Segoe UI Semilight"/>
              </a:rPr>
              <a:t>按一下</a:t>
            </a:r>
            <a:r>
              <a:rPr lang="zh-TW" altLang="en-US" sz="1836" kern="0" dirty="0">
                <a:gradFill>
                  <a:gsLst>
                    <a:gs pos="0">
                      <a:srgbClr val="FFFFFF"/>
                    </a:gs>
                    <a:gs pos="100000">
                      <a:srgbClr val="FFFFFF"/>
                    </a:gs>
                  </a:gsLst>
                  <a:lin ang="5400000" scaled="0"/>
                </a:gradFill>
                <a:latin typeface="Segoe UI Semilight"/>
              </a:rPr>
              <a:t>按鈕即可進行模型訓練與</a:t>
            </a:r>
            <a:r>
              <a:rPr lang="en-US" sz="1836" kern="0" dirty="0" err="1">
                <a:gradFill>
                  <a:gsLst>
                    <a:gs pos="0">
                      <a:srgbClr val="FFFFFF"/>
                    </a:gs>
                    <a:gs pos="100000">
                      <a:srgbClr val="FFFFFF"/>
                    </a:gs>
                  </a:gsLst>
                  <a:lin ang="5400000" scaled="0"/>
                </a:gradFill>
                <a:latin typeface="Segoe UI Semilight"/>
              </a:rPr>
              <a:t>模型</a:t>
            </a:r>
            <a:r>
              <a:rPr lang="zh-TW" altLang="en-US" sz="1836" kern="0" dirty="0">
                <a:gradFill>
                  <a:gsLst>
                    <a:gs pos="0">
                      <a:srgbClr val="FFFFFF"/>
                    </a:gs>
                    <a:gs pos="100000">
                      <a:srgbClr val="FFFFFF"/>
                    </a:gs>
                  </a:gsLst>
                  <a:lin ang="5400000" scaled="0"/>
                </a:gradFill>
                <a:latin typeface="Segoe UI Semilight"/>
              </a:rPr>
              <a:t>佈署，直接提供 </a:t>
            </a:r>
            <a:r>
              <a:rPr lang="en-US" altLang="zh-TW" sz="1836" kern="0" dirty="0">
                <a:gradFill>
                  <a:gsLst>
                    <a:gs pos="0">
                      <a:srgbClr val="FFFFFF"/>
                    </a:gs>
                    <a:gs pos="100000">
                      <a:srgbClr val="FFFFFF"/>
                    </a:gs>
                  </a:gsLst>
                  <a:lin ang="5400000" scaled="0"/>
                </a:gradFill>
                <a:latin typeface="Segoe UI Semilight"/>
              </a:rPr>
              <a:t>REST API </a:t>
            </a:r>
            <a:r>
              <a:rPr lang="zh-TW" altLang="en-US" sz="1836" kern="0" dirty="0">
                <a:gradFill>
                  <a:gsLst>
                    <a:gs pos="0">
                      <a:srgbClr val="FFFFFF"/>
                    </a:gs>
                    <a:gs pos="100000">
                      <a:srgbClr val="FFFFFF"/>
                    </a:gs>
                  </a:gsLst>
                  <a:lin ang="5400000" scaled="0"/>
                </a:gradFill>
                <a:latin typeface="Segoe UI Semilight"/>
              </a:rPr>
              <a:t>供程式呼叫</a:t>
            </a:r>
            <a:endParaRPr lang="en-US" sz="1836" dirty="0">
              <a:solidFill>
                <a:srgbClr val="505050"/>
              </a:solidFill>
              <a:latin typeface="Segoe UI Semilight"/>
            </a:endParaRPr>
          </a:p>
        </p:txBody>
      </p:sp>
    </p:spTree>
    <p:extLst>
      <p:ext uri="{BB962C8B-B14F-4D97-AF65-F5344CB8AC3E}">
        <p14:creationId xmlns:p14="http://schemas.microsoft.com/office/powerpoint/2010/main" val="305854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title baseline guide" hidden="1"/>
          <p:cNvCxnSpPr/>
          <p:nvPr/>
        </p:nvCxnSpPr>
        <p:spPr>
          <a:xfrm>
            <a:off x="1765" y="1563632"/>
            <a:ext cx="12432312" cy="0"/>
          </a:xfrm>
          <a:prstGeom prst="line">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40585248-B7F3-486F-951A-A32ADE7D67E9}"/>
              </a:ext>
            </a:extLst>
          </p:cNvPr>
          <p:cNvSpPr txBox="1">
            <a:spLocks/>
          </p:cNvSpPr>
          <p:nvPr/>
        </p:nvSpPr>
        <p:spPr>
          <a:xfrm>
            <a:off x="1112838" y="2125662"/>
            <a:ext cx="4876800" cy="4093428"/>
          </a:xfrm>
          <a:prstGeom prst="rect">
            <a:avLst/>
          </a:prstGeom>
        </p:spPr>
        <p:txBody>
          <a:bodyPr wrap="square">
            <a:spAutoFit/>
          </a:bodyPr>
          <a:lstStyle>
            <a:lvl1pPr marL="233059" indent="-233059" algn="l" defTabSz="932239"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179" indent="-233059" algn="l" defTabSz="932239"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298" indent="-233059" algn="l" defTabSz="932239"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418"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537"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2400"/>
              </a:spcBef>
              <a:spcAft>
                <a:spcPts val="0"/>
              </a:spcAft>
              <a:buClr>
                <a:srgbClr val="D83B01"/>
              </a:buClr>
              <a:buSzTx/>
              <a:buFont typeface="Arial" panose="020B0604020202020204" pitchFamily="34" charset="0"/>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Accelerating adoption of AI by developers</a:t>
            </a:r>
            <a:b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b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(consuming models)  </a:t>
            </a:r>
          </a:p>
          <a:p>
            <a:pPr marL="0" marR="0" lvl="0" indent="0" algn="l" defTabSz="932239" rtl="0" eaLnBrk="1" fontAlgn="auto" latinLnBrk="0" hangingPunct="1">
              <a:lnSpc>
                <a:spcPct val="100000"/>
              </a:lnSpc>
              <a:spcBef>
                <a:spcPts val="2400"/>
              </a:spcBef>
              <a:spcAft>
                <a:spcPts val="0"/>
              </a:spcAft>
              <a:buClr>
                <a:srgbClr val="D83B01"/>
              </a:buClr>
              <a:buSzTx/>
              <a:buFont typeface="Arial" panose="020B0604020202020204" pitchFamily="34" charset="0"/>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Rise of hybrid training and scoring scenarios</a:t>
            </a:r>
          </a:p>
          <a:p>
            <a:pPr marL="0" marR="0" lvl="0" indent="0" algn="l" defTabSz="932239" rtl="0" eaLnBrk="1" fontAlgn="auto" latinLnBrk="0" hangingPunct="1">
              <a:lnSpc>
                <a:spcPct val="100000"/>
              </a:lnSpc>
              <a:spcBef>
                <a:spcPts val="2400"/>
              </a:spcBef>
              <a:spcAft>
                <a:spcPts val="0"/>
              </a:spcAft>
              <a:buClr>
                <a:srgbClr val="D83B01"/>
              </a:buClr>
              <a:buSzTx/>
              <a:buFont typeface="Arial" panose="020B0604020202020204" pitchFamily="34" charset="0"/>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Push scoring/inference to the event (edge, cloud, on-</a:t>
            </a:r>
            <a:r>
              <a:rPr kumimoji="0" lang="en-US" sz="18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prem</a:t>
            </a: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a:t>
            </a:r>
          </a:p>
          <a:p>
            <a:pPr marL="0" marR="0" lvl="0" indent="0" algn="l" defTabSz="932239" rtl="0" eaLnBrk="1" fontAlgn="auto" latinLnBrk="0" hangingPunct="1">
              <a:lnSpc>
                <a:spcPct val="100000"/>
              </a:lnSpc>
              <a:spcBef>
                <a:spcPts val="2400"/>
              </a:spcBef>
              <a:spcAft>
                <a:spcPts val="0"/>
              </a:spcAft>
              <a:buClr>
                <a:srgbClr val="D83B01"/>
              </a:buClr>
              <a:buSzTx/>
              <a:buFont typeface="Arial" panose="020B0604020202020204" pitchFamily="34" charset="0"/>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Some developers moving into deep learning as</a:t>
            </a:r>
            <a:b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b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non-traditional path to DS / AI dev</a:t>
            </a:r>
          </a:p>
          <a:p>
            <a:pPr marL="0" marR="0" lvl="0" indent="0" algn="l" defTabSz="932239" rtl="0" eaLnBrk="1" fontAlgn="auto" latinLnBrk="0" hangingPunct="1">
              <a:lnSpc>
                <a:spcPct val="100000"/>
              </a:lnSpc>
              <a:spcBef>
                <a:spcPts val="2400"/>
              </a:spcBef>
              <a:spcAft>
                <a:spcPts val="0"/>
              </a:spcAft>
              <a:buClr>
                <a:srgbClr val="D83B01"/>
              </a:buClr>
              <a:buSzTx/>
              <a:buFont typeface="Arial" panose="020B0604020202020204" pitchFamily="34" charset="0"/>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Growth of diverse hardware arms race across all form factors (CPU / GPU / FPGA / ASIC / device)</a:t>
            </a:r>
          </a:p>
        </p:txBody>
      </p:sp>
      <p:sp>
        <p:nvSpPr>
          <p:cNvPr id="9" name="Rectangle 8">
            <a:extLst>
              <a:ext uri="{FF2B5EF4-FFF2-40B4-BE49-F238E27FC236}">
                <a16:creationId xmlns:a16="http://schemas.microsoft.com/office/drawing/2014/main" id="{1838FD66-6AFF-48C5-86F5-00638E41BACC}"/>
              </a:ext>
            </a:extLst>
          </p:cNvPr>
          <p:cNvSpPr/>
          <p:nvPr/>
        </p:nvSpPr>
        <p:spPr>
          <a:xfrm>
            <a:off x="7589837" y="2125662"/>
            <a:ext cx="3272334" cy="2400657"/>
          </a:xfrm>
          <a:prstGeom prst="rect">
            <a:avLst/>
          </a:prstGeom>
        </p:spPr>
        <p:txBody>
          <a:bodyPr wrap="square">
            <a:spAutoFit/>
          </a:bodyPr>
          <a:lstStyle/>
          <a:p>
            <a:pPr marL="0" marR="0" lvl="0" indent="0" algn="l" defTabSz="932597" rtl="0" eaLnBrk="1" fontAlgn="auto" latinLnBrk="0" hangingPunct="1">
              <a:lnSpc>
                <a:spcPct val="100000"/>
              </a:lnSpc>
              <a:spcBef>
                <a:spcPts val="240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charset="0"/>
                <a:ea typeface="+mn-ea"/>
                <a:cs typeface="Segoe UI Semilight" charset="0"/>
              </a:rPr>
              <a:t>Data prep</a:t>
            </a:r>
          </a:p>
          <a:p>
            <a:pPr marL="0" marR="0" lvl="0" indent="0" algn="l" defTabSz="932597" rtl="0" eaLnBrk="1" fontAlgn="auto" latinLnBrk="0" hangingPunct="1">
              <a:lnSpc>
                <a:spcPct val="100000"/>
              </a:lnSpc>
              <a:spcBef>
                <a:spcPts val="240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charset="0"/>
                <a:ea typeface="+mn-ea"/>
                <a:cs typeface="Segoe UI Semilight" charset="0"/>
              </a:rPr>
              <a:t>Model deployment &amp; management</a:t>
            </a:r>
          </a:p>
          <a:p>
            <a:pPr marL="0" marR="0" lvl="0" indent="0" algn="l" defTabSz="932597" rtl="0" eaLnBrk="1" fontAlgn="auto" latinLnBrk="0" hangingPunct="1">
              <a:lnSpc>
                <a:spcPct val="100000"/>
              </a:lnSpc>
              <a:spcBef>
                <a:spcPts val="240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charset="0"/>
                <a:ea typeface="+mn-ea"/>
                <a:cs typeface="Segoe UI Semilight" charset="0"/>
              </a:rPr>
              <a:t>Model lineage &amp; auditing</a:t>
            </a:r>
          </a:p>
          <a:p>
            <a:pPr marL="0" marR="0" lvl="0" indent="0" algn="l" defTabSz="932597" rtl="0" eaLnBrk="1" fontAlgn="auto" latinLnBrk="0" hangingPunct="1">
              <a:lnSpc>
                <a:spcPct val="100000"/>
              </a:lnSpc>
              <a:spcBef>
                <a:spcPts val="240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charset="0"/>
                <a:ea typeface="+mn-ea"/>
                <a:cs typeface="Segoe UI Semilight" charset="0"/>
              </a:rPr>
              <a:t>Explain-ability</a:t>
            </a:r>
          </a:p>
        </p:txBody>
      </p:sp>
      <p:sp>
        <p:nvSpPr>
          <p:cNvPr id="2" name="Title 1">
            <a:extLst>
              <a:ext uri="{FF2B5EF4-FFF2-40B4-BE49-F238E27FC236}">
                <a16:creationId xmlns:a16="http://schemas.microsoft.com/office/drawing/2014/main" id="{ED5ACF66-B6E2-4850-B04D-2D1D58B22800}"/>
              </a:ext>
            </a:extLst>
          </p:cNvPr>
          <p:cNvSpPr>
            <a:spLocks noGrp="1"/>
          </p:cNvSpPr>
          <p:nvPr>
            <p:ph type="title"/>
          </p:nvPr>
        </p:nvSpPr>
        <p:spPr/>
        <p:txBody>
          <a:bodyPr/>
          <a:lstStyle/>
          <a:p>
            <a:r>
              <a:rPr lang="en-US" sz="3200"/>
              <a:t>data science &amp; AI</a:t>
            </a:r>
          </a:p>
        </p:txBody>
      </p:sp>
      <p:cxnSp>
        <p:nvCxnSpPr>
          <p:cNvPr id="6" name="Straight Connector 5">
            <a:extLst>
              <a:ext uri="{FF2B5EF4-FFF2-40B4-BE49-F238E27FC236}">
                <a16:creationId xmlns:a16="http://schemas.microsoft.com/office/drawing/2014/main" id="{19E2D631-C9A7-44D7-9E3E-D0C022D7C24C}"/>
              </a:ext>
            </a:extLst>
          </p:cNvPr>
          <p:cNvCxnSpPr>
            <a:cxnSpLocks/>
          </p:cNvCxnSpPr>
          <p:nvPr/>
        </p:nvCxnSpPr>
        <p:spPr>
          <a:xfrm flipV="1">
            <a:off x="6523037" y="1856400"/>
            <a:ext cx="0" cy="3758774"/>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9E2D631-C9A7-44D7-9E3E-D0C022D7C24C}"/>
              </a:ext>
            </a:extLst>
          </p:cNvPr>
          <p:cNvCxnSpPr/>
          <p:nvPr/>
        </p:nvCxnSpPr>
        <p:spPr>
          <a:xfrm>
            <a:off x="731837" y="2278062"/>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itle 4">
            <a:extLst>
              <a:ext uri="{FF2B5EF4-FFF2-40B4-BE49-F238E27FC236}">
                <a16:creationId xmlns:a16="http://schemas.microsoft.com/office/drawing/2014/main" id="{27038829-214A-4617-87D3-35D9CDF82E20}"/>
              </a:ext>
            </a:extLst>
          </p:cNvPr>
          <p:cNvSpPr txBox="1">
            <a:spLocks/>
          </p:cNvSpPr>
          <p:nvPr/>
        </p:nvSpPr>
        <p:spPr>
          <a:xfrm>
            <a:off x="6861670" y="1408108"/>
            <a:ext cx="4728667" cy="450506"/>
          </a:xfrm>
          <a:prstGeom prst="rect">
            <a:avLst/>
          </a:prstGeom>
        </p:spPr>
        <p:txBody>
          <a:bodyPr vert="horz" wrap="square" lIns="146262" tIns="91414" rIns="146262" bIns="9141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000" b="0" i="0" u="none" strike="noStrike" kern="1200" cap="all" spc="816" normalizeH="0" baseline="0" noProof="0">
                <a:ln w="3175">
                  <a:noFill/>
                </a:ln>
                <a:solidFill>
                  <a:srgbClr val="D83B01"/>
                </a:solidFill>
                <a:effectLst/>
                <a:uLnTx/>
                <a:uFillTx/>
                <a:latin typeface="Segoe UI Light" charset="0"/>
                <a:ea typeface="+mn-ea"/>
                <a:cs typeface="Segoe UI Light" charset="0"/>
              </a:rPr>
              <a:t>challenges</a:t>
            </a:r>
          </a:p>
        </p:txBody>
      </p:sp>
      <p:sp>
        <p:nvSpPr>
          <p:cNvPr id="17" name="Title 4">
            <a:extLst>
              <a:ext uri="{FF2B5EF4-FFF2-40B4-BE49-F238E27FC236}">
                <a16:creationId xmlns:a16="http://schemas.microsoft.com/office/drawing/2014/main" id="{05981D5F-1FE7-40C5-9184-B762C5849049}"/>
              </a:ext>
            </a:extLst>
          </p:cNvPr>
          <p:cNvSpPr txBox="1">
            <a:spLocks/>
          </p:cNvSpPr>
          <p:nvPr/>
        </p:nvSpPr>
        <p:spPr>
          <a:xfrm>
            <a:off x="960437" y="1408108"/>
            <a:ext cx="4728667" cy="450506"/>
          </a:xfrm>
          <a:prstGeom prst="rect">
            <a:avLst/>
          </a:prstGeom>
        </p:spPr>
        <p:txBody>
          <a:bodyPr vert="horz" wrap="square" lIns="146262" tIns="91414" rIns="146262" bIns="9141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000" b="0" i="0" u="none" strike="noStrike" kern="1200" cap="all" spc="816" normalizeH="0" baseline="0" noProof="0">
                <a:ln w="3175">
                  <a:noFill/>
                </a:ln>
                <a:solidFill>
                  <a:srgbClr val="D83B01"/>
                </a:solidFill>
                <a:effectLst/>
                <a:uLnTx/>
                <a:uFillTx/>
                <a:latin typeface="Segoe UI Light" charset="0"/>
                <a:ea typeface="+mn-ea"/>
                <a:cs typeface="Segoe UI Light" charset="0"/>
              </a:rPr>
              <a:t>Key trends</a:t>
            </a:r>
          </a:p>
        </p:txBody>
      </p:sp>
      <p:cxnSp>
        <p:nvCxnSpPr>
          <p:cNvPr id="23" name="Straight Connector 22">
            <a:extLst>
              <a:ext uri="{FF2B5EF4-FFF2-40B4-BE49-F238E27FC236}">
                <a16:creationId xmlns:a16="http://schemas.microsoft.com/office/drawing/2014/main" id="{B3904ED8-3730-41DB-B0C3-CFBB03C044F1}"/>
              </a:ext>
            </a:extLst>
          </p:cNvPr>
          <p:cNvCxnSpPr/>
          <p:nvPr/>
        </p:nvCxnSpPr>
        <p:spPr>
          <a:xfrm>
            <a:off x="731837" y="3116262"/>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2F97F4-8B89-411C-8C3B-66C0FC778E07}"/>
              </a:ext>
            </a:extLst>
          </p:cNvPr>
          <p:cNvCxnSpPr/>
          <p:nvPr/>
        </p:nvCxnSpPr>
        <p:spPr>
          <a:xfrm>
            <a:off x="731837" y="3878293"/>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5FDD515-8E0F-4E1B-BBE5-DBFD50A985DF}"/>
              </a:ext>
            </a:extLst>
          </p:cNvPr>
          <p:cNvCxnSpPr/>
          <p:nvPr/>
        </p:nvCxnSpPr>
        <p:spPr>
          <a:xfrm>
            <a:off x="731837" y="4844376"/>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B4DB77-3368-464A-AFAB-CAA10A975172}"/>
              </a:ext>
            </a:extLst>
          </p:cNvPr>
          <p:cNvCxnSpPr/>
          <p:nvPr/>
        </p:nvCxnSpPr>
        <p:spPr>
          <a:xfrm>
            <a:off x="731837" y="6037719"/>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FB99C08-8DC1-4A27-B3D0-03E43AB6943C}"/>
              </a:ext>
            </a:extLst>
          </p:cNvPr>
          <p:cNvGrpSpPr/>
          <p:nvPr/>
        </p:nvGrpSpPr>
        <p:grpSpPr>
          <a:xfrm>
            <a:off x="7208837" y="2916637"/>
            <a:ext cx="303387" cy="275825"/>
            <a:chOff x="4530976" y="2990126"/>
            <a:chExt cx="231285" cy="210274"/>
          </a:xfrm>
        </p:grpSpPr>
        <p:sp>
          <p:nvSpPr>
            <p:cNvPr id="56" name="Freeform 5">
              <a:extLst>
                <a:ext uri="{FF2B5EF4-FFF2-40B4-BE49-F238E27FC236}">
                  <a16:creationId xmlns:a16="http://schemas.microsoft.com/office/drawing/2014/main" id="{C34DFF70-B26C-4FBF-AA62-5F9345A41BB7}"/>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7" name="Group 56">
              <a:extLst>
                <a:ext uri="{FF2B5EF4-FFF2-40B4-BE49-F238E27FC236}">
                  <a16:creationId xmlns:a16="http://schemas.microsoft.com/office/drawing/2014/main" id="{7EB9A876-81DF-43F2-9CDE-4CBD95A9C122}"/>
                </a:ext>
              </a:extLst>
            </p:cNvPr>
            <p:cNvGrpSpPr/>
            <p:nvPr/>
          </p:nvGrpSpPr>
          <p:grpSpPr>
            <a:xfrm>
              <a:off x="4646619" y="3052306"/>
              <a:ext cx="0" cy="122254"/>
              <a:chOff x="4791447" y="2616042"/>
              <a:chExt cx="0" cy="1427764"/>
            </a:xfrm>
          </p:grpSpPr>
          <p:cxnSp>
            <p:nvCxnSpPr>
              <p:cNvPr id="58" name="Straight Connector 57">
                <a:extLst>
                  <a:ext uri="{FF2B5EF4-FFF2-40B4-BE49-F238E27FC236}">
                    <a16:creationId xmlns:a16="http://schemas.microsoft.com/office/drawing/2014/main" id="{AD49B4F7-BED2-442A-9C46-15ED79FDA6CE}"/>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DBC9B6-819C-4CB1-9E04-54774F55C43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CF0DFB63-0C5A-4472-99C8-D3EDE938CF14}"/>
              </a:ext>
            </a:extLst>
          </p:cNvPr>
          <p:cNvGrpSpPr/>
          <p:nvPr/>
        </p:nvGrpSpPr>
        <p:grpSpPr>
          <a:xfrm>
            <a:off x="7208837" y="2141981"/>
            <a:ext cx="303387" cy="275825"/>
            <a:chOff x="4530976" y="2990126"/>
            <a:chExt cx="231285" cy="210274"/>
          </a:xfrm>
        </p:grpSpPr>
        <p:sp>
          <p:nvSpPr>
            <p:cNvPr id="52" name="Freeform 5">
              <a:extLst>
                <a:ext uri="{FF2B5EF4-FFF2-40B4-BE49-F238E27FC236}">
                  <a16:creationId xmlns:a16="http://schemas.microsoft.com/office/drawing/2014/main" id="{34337D40-D4AD-412C-BE4A-C496A3295616}"/>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3" name="Group 52">
              <a:extLst>
                <a:ext uri="{FF2B5EF4-FFF2-40B4-BE49-F238E27FC236}">
                  <a16:creationId xmlns:a16="http://schemas.microsoft.com/office/drawing/2014/main" id="{9231C69C-745E-416B-B806-EB438C543327}"/>
                </a:ext>
              </a:extLst>
            </p:cNvPr>
            <p:cNvGrpSpPr/>
            <p:nvPr/>
          </p:nvGrpSpPr>
          <p:grpSpPr>
            <a:xfrm>
              <a:off x="4646619" y="3052306"/>
              <a:ext cx="0" cy="122254"/>
              <a:chOff x="4791447" y="2616042"/>
              <a:chExt cx="0" cy="1427764"/>
            </a:xfrm>
          </p:grpSpPr>
          <p:cxnSp>
            <p:nvCxnSpPr>
              <p:cNvPr id="54" name="Straight Connector 53">
                <a:extLst>
                  <a:ext uri="{FF2B5EF4-FFF2-40B4-BE49-F238E27FC236}">
                    <a16:creationId xmlns:a16="http://schemas.microsoft.com/office/drawing/2014/main" id="{50C5FE2D-261D-4785-8C6E-0689C0D1ABDA}"/>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3D62BB0-E9B3-4523-BE42-4AE8BDFED18F}"/>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8BE39A72-38D6-4760-A8CF-757C7788E66A}"/>
              </a:ext>
            </a:extLst>
          </p:cNvPr>
          <p:cNvGrpSpPr/>
          <p:nvPr/>
        </p:nvGrpSpPr>
        <p:grpSpPr>
          <a:xfrm>
            <a:off x="7208837" y="3602437"/>
            <a:ext cx="303387" cy="275825"/>
            <a:chOff x="4530976" y="2990126"/>
            <a:chExt cx="231285" cy="210274"/>
          </a:xfrm>
        </p:grpSpPr>
        <p:sp>
          <p:nvSpPr>
            <p:cNvPr id="48" name="Freeform 5">
              <a:extLst>
                <a:ext uri="{FF2B5EF4-FFF2-40B4-BE49-F238E27FC236}">
                  <a16:creationId xmlns:a16="http://schemas.microsoft.com/office/drawing/2014/main" id="{D5EE2B34-7605-44EB-AA7F-076CAEB87C50}"/>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9" name="Group 48">
              <a:extLst>
                <a:ext uri="{FF2B5EF4-FFF2-40B4-BE49-F238E27FC236}">
                  <a16:creationId xmlns:a16="http://schemas.microsoft.com/office/drawing/2014/main" id="{70E03F9D-DEBE-4304-9E04-0FFE728059BE}"/>
                </a:ext>
              </a:extLst>
            </p:cNvPr>
            <p:cNvGrpSpPr/>
            <p:nvPr/>
          </p:nvGrpSpPr>
          <p:grpSpPr>
            <a:xfrm>
              <a:off x="4646619" y="3052306"/>
              <a:ext cx="0" cy="122254"/>
              <a:chOff x="4791447" y="2616042"/>
              <a:chExt cx="0" cy="1427764"/>
            </a:xfrm>
          </p:grpSpPr>
          <p:cxnSp>
            <p:nvCxnSpPr>
              <p:cNvPr id="50" name="Straight Connector 49">
                <a:extLst>
                  <a:ext uri="{FF2B5EF4-FFF2-40B4-BE49-F238E27FC236}">
                    <a16:creationId xmlns:a16="http://schemas.microsoft.com/office/drawing/2014/main" id="{4ACBE3A2-4D6C-430D-B9FD-6C887C0E2B6B}"/>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39D7E9-0FDF-4726-84DC-2533F536AEC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BB9CA6AF-38C5-4588-9D9A-EC2CDBA98FA7}"/>
              </a:ext>
            </a:extLst>
          </p:cNvPr>
          <p:cNvGrpSpPr/>
          <p:nvPr/>
        </p:nvGrpSpPr>
        <p:grpSpPr>
          <a:xfrm>
            <a:off x="7205277" y="4212037"/>
            <a:ext cx="303387" cy="275825"/>
            <a:chOff x="4530976" y="2990126"/>
            <a:chExt cx="231285" cy="210274"/>
          </a:xfrm>
        </p:grpSpPr>
        <p:sp>
          <p:nvSpPr>
            <p:cNvPr id="44" name="Freeform 5">
              <a:extLst>
                <a:ext uri="{FF2B5EF4-FFF2-40B4-BE49-F238E27FC236}">
                  <a16:creationId xmlns:a16="http://schemas.microsoft.com/office/drawing/2014/main" id="{8C8DA7C8-5E65-4CEE-8973-B2A8C6439471}"/>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B738FDA0-5BEC-4983-9174-F6761C0FEAFE}"/>
                </a:ext>
              </a:extLst>
            </p:cNvPr>
            <p:cNvGrpSpPr/>
            <p:nvPr/>
          </p:nvGrpSpPr>
          <p:grpSpPr>
            <a:xfrm>
              <a:off x="4646619" y="3052306"/>
              <a:ext cx="0" cy="122254"/>
              <a:chOff x="4791447" y="2616042"/>
              <a:chExt cx="0" cy="1427764"/>
            </a:xfrm>
          </p:grpSpPr>
          <p:cxnSp>
            <p:nvCxnSpPr>
              <p:cNvPr id="46" name="Straight Connector 45">
                <a:extLst>
                  <a:ext uri="{FF2B5EF4-FFF2-40B4-BE49-F238E27FC236}">
                    <a16:creationId xmlns:a16="http://schemas.microsoft.com/office/drawing/2014/main" id="{BEB5FC74-692F-4905-AFF0-C08AB5FEE44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E72BF07-37B3-4E0F-AA98-2B2D1E3C2EB2}"/>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8545214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a:cxnSpLocks/>
          </p:cNvCxnSpPr>
          <p:nvPr/>
        </p:nvCxnSpPr>
        <p:spPr>
          <a:xfrm>
            <a:off x="1341437" y="3466282"/>
            <a:ext cx="0" cy="1904840"/>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4041600" y="3573462"/>
            <a:ext cx="0" cy="831273"/>
          </a:xfrm>
          <a:prstGeom prst="straightConnector1">
            <a:avLst/>
          </a:prstGeom>
          <a:ln w="12700">
            <a:solidFill>
              <a:schemeClr val="tx2"/>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179107" y="3587429"/>
            <a:ext cx="0" cy="831273"/>
          </a:xfrm>
          <a:prstGeom prst="straightConnector1">
            <a:avLst/>
          </a:prstGeom>
          <a:ln w="12700">
            <a:solidFill>
              <a:schemeClr val="tx2"/>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s://s-media-cache-ak0.pinimg.com/originals/0c/39/58/0c3958d8d82dcb711aba6dcf67a56b5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117" y="1787254"/>
            <a:ext cx="2231519" cy="178620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B1CD4E67-D3A6-4A40-B533-206C0D0AE790}"/>
              </a:ext>
            </a:extLst>
          </p:cNvPr>
          <p:cNvPicPr>
            <a:picLocks noChangeAspect="1"/>
          </p:cNvPicPr>
          <p:nvPr/>
        </p:nvPicPr>
        <p:blipFill rotWithShape="1">
          <a:blip r:embed="rId4"/>
          <a:srcRect l="1426" t="1737" r="1" b="1681"/>
          <a:stretch/>
        </p:blipFill>
        <p:spPr>
          <a:xfrm>
            <a:off x="3220965" y="2140642"/>
            <a:ext cx="1619148" cy="1079432"/>
          </a:xfrm>
          <a:prstGeom prst="rect">
            <a:avLst/>
          </a:prstGeom>
          <a:ln w="12700">
            <a:solidFill>
              <a:schemeClr val="tx1">
                <a:lumMod val="75000"/>
                <a:lumOff val="25000"/>
              </a:schemeClr>
            </a:solidFill>
            <a:miter lim="800000"/>
          </a:ln>
        </p:spPr>
      </p:pic>
      <p:pic>
        <p:nvPicPr>
          <p:cNvPr id="33" name="Picture 32">
            <a:extLst>
              <a:ext uri="{FF2B5EF4-FFF2-40B4-BE49-F238E27FC236}">
                <a16:creationId xmlns:a16="http://schemas.microsoft.com/office/drawing/2014/main" id="{AC9175CE-794C-4AE5-9A20-E30EFD54E422}"/>
              </a:ext>
            </a:extLst>
          </p:cNvPr>
          <p:cNvPicPr>
            <a:picLocks noChangeAspect="1"/>
          </p:cNvPicPr>
          <p:nvPr/>
        </p:nvPicPr>
        <p:blipFill rotWithShape="1">
          <a:blip r:embed="rId5"/>
          <a:srcRect l="871" r="26543" b="20380"/>
          <a:stretch/>
        </p:blipFill>
        <p:spPr>
          <a:xfrm>
            <a:off x="6403009" y="2157212"/>
            <a:ext cx="1526124" cy="1046292"/>
          </a:xfrm>
          <a:prstGeom prst="rect">
            <a:avLst/>
          </a:prstGeom>
          <a:ln w="12700">
            <a:solidFill>
              <a:schemeClr val="tx1">
                <a:lumMod val="75000"/>
                <a:lumOff val="25000"/>
              </a:schemeClr>
            </a:solidFill>
            <a:miter lim="800000"/>
          </a:ln>
        </p:spPr>
      </p:pic>
      <p:sp>
        <p:nvSpPr>
          <p:cNvPr id="339" name="TextBox 338">
            <a:extLst>
              <a:ext uri="{FF2B5EF4-FFF2-40B4-BE49-F238E27FC236}">
                <a16:creationId xmlns:a16="http://schemas.microsoft.com/office/drawing/2014/main" id="{51732BA4-32F4-4939-9F71-EBE9B3DCE942}"/>
              </a:ext>
            </a:extLst>
          </p:cNvPr>
          <p:cNvSpPr txBox="1"/>
          <p:nvPr/>
        </p:nvSpPr>
        <p:spPr>
          <a:xfrm rot="16200000">
            <a:off x="1514809" y="5557648"/>
            <a:ext cx="1374415" cy="207749"/>
          </a:xfrm>
          <a:prstGeom prst="rect">
            <a:avLst/>
          </a:prstGeom>
          <a:solidFill>
            <a:schemeClr val="tx2">
              <a:alpha val="40000"/>
            </a:schemeClr>
          </a:solidFill>
          <a:ln>
            <a:solidFill>
              <a:schemeClr val="tx2"/>
            </a:solidFill>
            <a:miter lim="800000"/>
          </a:ln>
        </p:spPr>
        <p:txBody>
          <a:bodyPr wrap="none" lIns="182880" tIns="27432" rIns="182880" bIns="27432"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7x7 conv, 64, /2</a:t>
            </a:r>
          </a:p>
        </p:txBody>
      </p:sp>
      <p:sp>
        <p:nvSpPr>
          <p:cNvPr id="340" name="TextBox 339">
            <a:extLst>
              <a:ext uri="{FF2B5EF4-FFF2-40B4-BE49-F238E27FC236}">
                <a16:creationId xmlns:a16="http://schemas.microsoft.com/office/drawing/2014/main" id="{AB332381-FF35-483E-92B5-CBAD2997EBCC}"/>
              </a:ext>
            </a:extLst>
          </p:cNvPr>
          <p:cNvSpPr txBox="1"/>
          <p:nvPr/>
        </p:nvSpPr>
        <p:spPr>
          <a:xfrm rot="16200000">
            <a:off x="2030532" y="5557647"/>
            <a:ext cx="869469" cy="207749"/>
          </a:xfrm>
          <a:prstGeom prst="rect">
            <a:avLst/>
          </a:prstGeom>
          <a:noFill/>
          <a:ln>
            <a:noFill/>
          </a:ln>
        </p:spPr>
        <p:txBody>
          <a:bodyPr wrap="none" lIns="182880" tIns="27432" rIns="182880" bIns="27432"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pool, /2</a:t>
            </a:r>
          </a:p>
        </p:txBody>
      </p:sp>
      <p:sp>
        <p:nvSpPr>
          <p:cNvPr id="341" name="TextBox 340">
            <a:extLst>
              <a:ext uri="{FF2B5EF4-FFF2-40B4-BE49-F238E27FC236}">
                <a16:creationId xmlns:a16="http://schemas.microsoft.com/office/drawing/2014/main" id="{DD0F70CE-7C0E-41F4-8E6F-94EF0A206844}"/>
              </a:ext>
            </a:extLst>
          </p:cNvPr>
          <p:cNvSpPr txBox="1"/>
          <p:nvPr/>
        </p:nvSpPr>
        <p:spPr>
          <a:xfrm rot="16200000">
            <a:off x="220801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cxnSp>
        <p:nvCxnSpPr>
          <p:cNvPr id="342" name="Straight Arrow Connector 341">
            <a:extLst>
              <a:ext uri="{FF2B5EF4-FFF2-40B4-BE49-F238E27FC236}">
                <a16:creationId xmlns:a16="http://schemas.microsoft.com/office/drawing/2014/main" id="{E3B4C51D-7087-4AD5-8832-356A94222606}"/>
              </a:ext>
            </a:extLst>
          </p:cNvPr>
          <p:cNvCxnSpPr>
            <a:stCxn id="339" idx="2"/>
            <a:endCxn id="340" idx="0"/>
          </p:cNvCxnSpPr>
          <p:nvPr/>
        </p:nvCxnSpPr>
        <p:spPr>
          <a:xfrm flipV="1">
            <a:off x="2305891" y="5661521"/>
            <a:ext cx="55501" cy="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343" name="TextBox 342">
            <a:extLst>
              <a:ext uri="{FF2B5EF4-FFF2-40B4-BE49-F238E27FC236}">
                <a16:creationId xmlns:a16="http://schemas.microsoft.com/office/drawing/2014/main" id="{40226BCB-3FF2-44FD-BEE3-A84C0C6938F0}"/>
              </a:ext>
            </a:extLst>
          </p:cNvPr>
          <p:cNvSpPr txBox="1"/>
          <p:nvPr/>
        </p:nvSpPr>
        <p:spPr>
          <a:xfrm rot="16200000">
            <a:off x="247126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sp>
        <p:nvSpPr>
          <p:cNvPr id="344" name="TextBox 343">
            <a:extLst>
              <a:ext uri="{FF2B5EF4-FFF2-40B4-BE49-F238E27FC236}">
                <a16:creationId xmlns:a16="http://schemas.microsoft.com/office/drawing/2014/main" id="{603AD3E0-3084-466A-9D27-2CCEC93D1DA1}"/>
              </a:ext>
            </a:extLst>
          </p:cNvPr>
          <p:cNvSpPr txBox="1"/>
          <p:nvPr/>
        </p:nvSpPr>
        <p:spPr>
          <a:xfrm rot="16200000">
            <a:off x="273451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sp>
        <p:nvSpPr>
          <p:cNvPr id="345" name="TextBox 344">
            <a:extLst>
              <a:ext uri="{FF2B5EF4-FFF2-40B4-BE49-F238E27FC236}">
                <a16:creationId xmlns:a16="http://schemas.microsoft.com/office/drawing/2014/main" id="{D1077D94-7F19-4B32-ACBB-61565FE0DBE4}"/>
              </a:ext>
            </a:extLst>
          </p:cNvPr>
          <p:cNvSpPr txBox="1"/>
          <p:nvPr/>
        </p:nvSpPr>
        <p:spPr>
          <a:xfrm rot="16200000">
            <a:off x="299776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sp>
        <p:nvSpPr>
          <p:cNvPr id="346" name="TextBox 345">
            <a:extLst>
              <a:ext uri="{FF2B5EF4-FFF2-40B4-BE49-F238E27FC236}">
                <a16:creationId xmlns:a16="http://schemas.microsoft.com/office/drawing/2014/main" id="{F1D36BA5-0657-426F-8849-8B001007A39F}"/>
              </a:ext>
            </a:extLst>
          </p:cNvPr>
          <p:cNvSpPr txBox="1"/>
          <p:nvPr/>
        </p:nvSpPr>
        <p:spPr>
          <a:xfrm rot="16200000">
            <a:off x="326101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sp>
        <p:nvSpPr>
          <p:cNvPr id="347" name="TextBox 346">
            <a:extLst>
              <a:ext uri="{FF2B5EF4-FFF2-40B4-BE49-F238E27FC236}">
                <a16:creationId xmlns:a16="http://schemas.microsoft.com/office/drawing/2014/main" id="{BCD11AEF-4128-40B5-A548-A6C2F1D4BF14}"/>
              </a:ext>
            </a:extLst>
          </p:cNvPr>
          <p:cNvSpPr txBox="1"/>
          <p:nvPr/>
        </p:nvSpPr>
        <p:spPr>
          <a:xfrm rot="16200000">
            <a:off x="352426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sp>
        <p:nvSpPr>
          <p:cNvPr id="348" name="TextBox 347">
            <a:extLst>
              <a:ext uri="{FF2B5EF4-FFF2-40B4-BE49-F238E27FC236}">
                <a16:creationId xmlns:a16="http://schemas.microsoft.com/office/drawing/2014/main" id="{7D8307FC-03AA-45F7-B877-B9707FE32FCB}"/>
              </a:ext>
            </a:extLst>
          </p:cNvPr>
          <p:cNvSpPr txBox="1"/>
          <p:nvPr/>
        </p:nvSpPr>
        <p:spPr>
          <a:xfrm rot="16200000">
            <a:off x="378751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 /2</a:t>
            </a:r>
          </a:p>
        </p:txBody>
      </p:sp>
      <p:sp>
        <p:nvSpPr>
          <p:cNvPr id="349" name="TextBox 348">
            <a:extLst>
              <a:ext uri="{FF2B5EF4-FFF2-40B4-BE49-F238E27FC236}">
                <a16:creationId xmlns:a16="http://schemas.microsoft.com/office/drawing/2014/main" id="{A341F7C3-39D9-4B81-9503-331A2DFDD97A}"/>
              </a:ext>
            </a:extLst>
          </p:cNvPr>
          <p:cNvSpPr txBox="1"/>
          <p:nvPr/>
        </p:nvSpPr>
        <p:spPr>
          <a:xfrm rot="16200000">
            <a:off x="405076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0" name="TextBox 349">
            <a:extLst>
              <a:ext uri="{FF2B5EF4-FFF2-40B4-BE49-F238E27FC236}">
                <a16:creationId xmlns:a16="http://schemas.microsoft.com/office/drawing/2014/main" id="{49C1CB38-D633-4701-B5B9-523D18FF4CED}"/>
              </a:ext>
            </a:extLst>
          </p:cNvPr>
          <p:cNvSpPr txBox="1"/>
          <p:nvPr/>
        </p:nvSpPr>
        <p:spPr>
          <a:xfrm rot="16200000">
            <a:off x="431401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1" name="TextBox 350">
            <a:extLst>
              <a:ext uri="{FF2B5EF4-FFF2-40B4-BE49-F238E27FC236}">
                <a16:creationId xmlns:a16="http://schemas.microsoft.com/office/drawing/2014/main" id="{64D2DA92-6F96-4620-BE07-EE32B6E280DC}"/>
              </a:ext>
            </a:extLst>
          </p:cNvPr>
          <p:cNvSpPr txBox="1"/>
          <p:nvPr/>
        </p:nvSpPr>
        <p:spPr>
          <a:xfrm rot="16200000">
            <a:off x="457726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2" name="TextBox 351">
            <a:extLst>
              <a:ext uri="{FF2B5EF4-FFF2-40B4-BE49-F238E27FC236}">
                <a16:creationId xmlns:a16="http://schemas.microsoft.com/office/drawing/2014/main" id="{C05EBFDD-A940-41F3-AD46-6414D44D0002}"/>
              </a:ext>
            </a:extLst>
          </p:cNvPr>
          <p:cNvSpPr txBox="1"/>
          <p:nvPr/>
        </p:nvSpPr>
        <p:spPr>
          <a:xfrm rot="16200000">
            <a:off x="484051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3" name="TextBox 352">
            <a:extLst>
              <a:ext uri="{FF2B5EF4-FFF2-40B4-BE49-F238E27FC236}">
                <a16:creationId xmlns:a16="http://schemas.microsoft.com/office/drawing/2014/main" id="{13FC3AA2-C638-4797-A3D9-998F6DD1DB02}"/>
              </a:ext>
            </a:extLst>
          </p:cNvPr>
          <p:cNvSpPr txBox="1"/>
          <p:nvPr/>
        </p:nvSpPr>
        <p:spPr>
          <a:xfrm rot="16200000">
            <a:off x="510376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4" name="TextBox 353">
            <a:extLst>
              <a:ext uri="{FF2B5EF4-FFF2-40B4-BE49-F238E27FC236}">
                <a16:creationId xmlns:a16="http://schemas.microsoft.com/office/drawing/2014/main" id="{42A16045-278B-4682-A5AA-AAF4E1F6E62A}"/>
              </a:ext>
            </a:extLst>
          </p:cNvPr>
          <p:cNvSpPr txBox="1"/>
          <p:nvPr/>
        </p:nvSpPr>
        <p:spPr>
          <a:xfrm rot="16200000">
            <a:off x="536701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5" name="TextBox 354">
            <a:extLst>
              <a:ext uri="{FF2B5EF4-FFF2-40B4-BE49-F238E27FC236}">
                <a16:creationId xmlns:a16="http://schemas.microsoft.com/office/drawing/2014/main" id="{7FE004C3-E5EF-47FC-8DBB-947ABE62295D}"/>
              </a:ext>
            </a:extLst>
          </p:cNvPr>
          <p:cNvSpPr txBox="1"/>
          <p:nvPr/>
        </p:nvSpPr>
        <p:spPr>
          <a:xfrm rot="16200000">
            <a:off x="563026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6" name="TextBox 355">
            <a:extLst>
              <a:ext uri="{FF2B5EF4-FFF2-40B4-BE49-F238E27FC236}">
                <a16:creationId xmlns:a16="http://schemas.microsoft.com/office/drawing/2014/main" id="{2FE20E0C-DECA-43FE-8B08-2A8E07935630}"/>
              </a:ext>
            </a:extLst>
          </p:cNvPr>
          <p:cNvSpPr txBox="1"/>
          <p:nvPr/>
        </p:nvSpPr>
        <p:spPr>
          <a:xfrm rot="16200000">
            <a:off x="58935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 /2</a:t>
            </a:r>
          </a:p>
        </p:txBody>
      </p:sp>
      <p:sp>
        <p:nvSpPr>
          <p:cNvPr id="357" name="TextBox 356">
            <a:extLst>
              <a:ext uri="{FF2B5EF4-FFF2-40B4-BE49-F238E27FC236}">
                <a16:creationId xmlns:a16="http://schemas.microsoft.com/office/drawing/2014/main" id="{11DFE73C-3CA7-491F-91C3-DB0EA19A4F17}"/>
              </a:ext>
            </a:extLst>
          </p:cNvPr>
          <p:cNvSpPr txBox="1"/>
          <p:nvPr/>
        </p:nvSpPr>
        <p:spPr>
          <a:xfrm rot="16200000">
            <a:off x="61567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58" name="TextBox 357">
            <a:extLst>
              <a:ext uri="{FF2B5EF4-FFF2-40B4-BE49-F238E27FC236}">
                <a16:creationId xmlns:a16="http://schemas.microsoft.com/office/drawing/2014/main" id="{71D947FF-2D45-4EBB-8384-4F5CAEF656CA}"/>
              </a:ext>
            </a:extLst>
          </p:cNvPr>
          <p:cNvSpPr txBox="1"/>
          <p:nvPr/>
        </p:nvSpPr>
        <p:spPr>
          <a:xfrm rot="16200000">
            <a:off x="64200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59" name="TextBox 358">
            <a:extLst>
              <a:ext uri="{FF2B5EF4-FFF2-40B4-BE49-F238E27FC236}">
                <a16:creationId xmlns:a16="http://schemas.microsoft.com/office/drawing/2014/main" id="{48836E26-F2E1-490E-BFEE-ADA224B87B10}"/>
              </a:ext>
            </a:extLst>
          </p:cNvPr>
          <p:cNvSpPr txBox="1"/>
          <p:nvPr/>
        </p:nvSpPr>
        <p:spPr>
          <a:xfrm rot="16200000">
            <a:off x="66832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0" name="TextBox 359">
            <a:extLst>
              <a:ext uri="{FF2B5EF4-FFF2-40B4-BE49-F238E27FC236}">
                <a16:creationId xmlns:a16="http://schemas.microsoft.com/office/drawing/2014/main" id="{F33AF35A-23BD-4572-AE24-C20420BD9EC9}"/>
              </a:ext>
            </a:extLst>
          </p:cNvPr>
          <p:cNvSpPr txBox="1"/>
          <p:nvPr/>
        </p:nvSpPr>
        <p:spPr>
          <a:xfrm rot="16200000">
            <a:off x="69465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1" name="TextBox 360">
            <a:extLst>
              <a:ext uri="{FF2B5EF4-FFF2-40B4-BE49-F238E27FC236}">
                <a16:creationId xmlns:a16="http://schemas.microsoft.com/office/drawing/2014/main" id="{7857EA74-5A45-4A85-92D4-8361667C8548}"/>
              </a:ext>
            </a:extLst>
          </p:cNvPr>
          <p:cNvSpPr txBox="1"/>
          <p:nvPr/>
        </p:nvSpPr>
        <p:spPr>
          <a:xfrm rot="16200000">
            <a:off x="72097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2" name="TextBox 361">
            <a:extLst>
              <a:ext uri="{FF2B5EF4-FFF2-40B4-BE49-F238E27FC236}">
                <a16:creationId xmlns:a16="http://schemas.microsoft.com/office/drawing/2014/main" id="{67B2EBDE-0B60-494C-890F-DE540F342F5A}"/>
              </a:ext>
            </a:extLst>
          </p:cNvPr>
          <p:cNvSpPr txBox="1"/>
          <p:nvPr/>
        </p:nvSpPr>
        <p:spPr>
          <a:xfrm rot="16200000">
            <a:off x="74730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3" name="TextBox 362">
            <a:extLst>
              <a:ext uri="{FF2B5EF4-FFF2-40B4-BE49-F238E27FC236}">
                <a16:creationId xmlns:a16="http://schemas.microsoft.com/office/drawing/2014/main" id="{9628A4BF-882D-4172-B555-1C756A4A342B}"/>
              </a:ext>
            </a:extLst>
          </p:cNvPr>
          <p:cNvSpPr txBox="1"/>
          <p:nvPr/>
        </p:nvSpPr>
        <p:spPr>
          <a:xfrm rot="16200000">
            <a:off x="77362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4" name="TextBox 363">
            <a:extLst>
              <a:ext uri="{FF2B5EF4-FFF2-40B4-BE49-F238E27FC236}">
                <a16:creationId xmlns:a16="http://schemas.microsoft.com/office/drawing/2014/main" id="{F9E79735-8800-4223-91D9-0E58791DD9E7}"/>
              </a:ext>
            </a:extLst>
          </p:cNvPr>
          <p:cNvSpPr txBox="1"/>
          <p:nvPr/>
        </p:nvSpPr>
        <p:spPr>
          <a:xfrm rot="16200000">
            <a:off x="79995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5" name="TextBox 364">
            <a:extLst>
              <a:ext uri="{FF2B5EF4-FFF2-40B4-BE49-F238E27FC236}">
                <a16:creationId xmlns:a16="http://schemas.microsoft.com/office/drawing/2014/main" id="{1773B2EF-30FB-4D24-BE52-034CCADA7D63}"/>
              </a:ext>
            </a:extLst>
          </p:cNvPr>
          <p:cNvSpPr txBox="1"/>
          <p:nvPr/>
        </p:nvSpPr>
        <p:spPr>
          <a:xfrm rot="16200000">
            <a:off x="82627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6" name="TextBox 365">
            <a:extLst>
              <a:ext uri="{FF2B5EF4-FFF2-40B4-BE49-F238E27FC236}">
                <a16:creationId xmlns:a16="http://schemas.microsoft.com/office/drawing/2014/main" id="{F795F655-9DED-471E-9C64-E9812A3874A6}"/>
              </a:ext>
            </a:extLst>
          </p:cNvPr>
          <p:cNvSpPr txBox="1"/>
          <p:nvPr/>
        </p:nvSpPr>
        <p:spPr>
          <a:xfrm rot="16200000">
            <a:off x="85260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7" name="TextBox 366">
            <a:extLst>
              <a:ext uri="{FF2B5EF4-FFF2-40B4-BE49-F238E27FC236}">
                <a16:creationId xmlns:a16="http://schemas.microsoft.com/office/drawing/2014/main" id="{C9A76D25-DC3F-4FC4-ABDB-C73BC5D59DE5}"/>
              </a:ext>
            </a:extLst>
          </p:cNvPr>
          <p:cNvSpPr txBox="1"/>
          <p:nvPr/>
        </p:nvSpPr>
        <p:spPr>
          <a:xfrm rot="16200000">
            <a:off x="87892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8" name="TextBox 367">
            <a:extLst>
              <a:ext uri="{FF2B5EF4-FFF2-40B4-BE49-F238E27FC236}">
                <a16:creationId xmlns:a16="http://schemas.microsoft.com/office/drawing/2014/main" id="{43C2DD9B-2CB5-4EDA-A822-A7C1A453994E}"/>
              </a:ext>
            </a:extLst>
          </p:cNvPr>
          <p:cNvSpPr txBox="1"/>
          <p:nvPr/>
        </p:nvSpPr>
        <p:spPr>
          <a:xfrm rot="16200000">
            <a:off x="922809" y="5557646"/>
            <a:ext cx="765274" cy="207749"/>
          </a:xfrm>
          <a:prstGeom prst="rect">
            <a:avLst/>
          </a:prstGeom>
          <a:noFill/>
          <a:ln>
            <a:noFill/>
          </a:ln>
        </p:spPr>
        <p:txBody>
          <a:bodyPr wrap="none" lIns="182880" tIns="27432" rIns="182880" bIns="27432"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image</a:t>
            </a:r>
          </a:p>
        </p:txBody>
      </p:sp>
      <p:sp>
        <p:nvSpPr>
          <p:cNvPr id="369" name="TextBox 368">
            <a:extLst>
              <a:ext uri="{FF2B5EF4-FFF2-40B4-BE49-F238E27FC236}">
                <a16:creationId xmlns:a16="http://schemas.microsoft.com/office/drawing/2014/main" id="{8AC9846B-5B2F-435E-989B-3A995FF96292}"/>
              </a:ext>
            </a:extLst>
          </p:cNvPr>
          <p:cNvSpPr txBox="1"/>
          <p:nvPr/>
        </p:nvSpPr>
        <p:spPr>
          <a:xfrm rot="16200000">
            <a:off x="-117915" y="5509165"/>
            <a:ext cx="2114490" cy="304699"/>
          </a:xfrm>
          <a:prstGeom prst="rect">
            <a:avLst/>
          </a:prstGeom>
          <a:noFill/>
          <a:ln>
            <a:noFill/>
          </a:ln>
        </p:spPr>
        <p:txBody>
          <a:bodyPr wrap="none" lIns="182880" tIns="27432" rIns="182880" bIns="27432"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34-layer residual</a:t>
            </a:r>
          </a:p>
        </p:txBody>
      </p:sp>
      <p:cxnSp>
        <p:nvCxnSpPr>
          <p:cNvPr id="370" name="Straight Arrow Connector 369">
            <a:extLst>
              <a:ext uri="{FF2B5EF4-FFF2-40B4-BE49-F238E27FC236}">
                <a16:creationId xmlns:a16="http://schemas.microsoft.com/office/drawing/2014/main" id="{9C1534FD-3B4E-4B48-AD51-3D1E2A26C652}"/>
              </a:ext>
            </a:extLst>
          </p:cNvPr>
          <p:cNvCxnSpPr>
            <a:cxnSpLocks/>
            <a:stCxn id="368" idx="2"/>
            <a:endCxn id="339" idx="0"/>
          </p:cNvCxnSpPr>
          <p:nvPr/>
        </p:nvCxnSpPr>
        <p:spPr>
          <a:xfrm>
            <a:off x="1409321" y="5661521"/>
            <a:ext cx="688821" cy="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27D83CBE-C0D5-41BE-8A53-2702E6A0F540}"/>
              </a:ext>
            </a:extLst>
          </p:cNvPr>
          <p:cNvCxnSpPr>
            <a:cxnSpLocks/>
            <a:stCxn id="369" idx="2"/>
            <a:endCxn id="368" idx="0"/>
          </p:cNvCxnSpPr>
          <p:nvPr/>
        </p:nvCxnSpPr>
        <p:spPr>
          <a:xfrm>
            <a:off x="1091680" y="5661515"/>
            <a:ext cx="109892" cy="6"/>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492CFC3F-413C-456E-A58E-77BDE9D00D83}"/>
              </a:ext>
            </a:extLst>
          </p:cNvPr>
          <p:cNvCxnSpPr>
            <a:cxnSpLocks/>
            <a:stCxn id="340" idx="2"/>
            <a:endCxn id="341" idx="0"/>
          </p:cNvCxnSpPr>
          <p:nvPr/>
        </p:nvCxnSpPr>
        <p:spPr>
          <a:xfrm>
            <a:off x="2569141" y="5661521"/>
            <a:ext cx="76276" cy="2"/>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9BD80672-E0D7-48E9-9725-66FCFD7BE257}"/>
              </a:ext>
            </a:extLst>
          </p:cNvPr>
          <p:cNvCxnSpPr>
            <a:cxnSpLocks/>
          </p:cNvCxnSpPr>
          <p:nvPr/>
        </p:nvCxnSpPr>
        <p:spPr>
          <a:xfrm rot="16200000" flipH="1">
            <a:off x="2860140" y="5612997"/>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5937CA41-8DBB-40C0-B332-E85AECD040AE}"/>
              </a:ext>
            </a:extLst>
          </p:cNvPr>
          <p:cNvCxnSpPr>
            <a:cxnSpLocks/>
          </p:cNvCxnSpPr>
          <p:nvPr/>
        </p:nvCxnSpPr>
        <p:spPr>
          <a:xfrm rot="16200000" flipH="1">
            <a:off x="3123390" y="5612998"/>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B2B84DD1-9608-4122-A70E-5967F04B98E5}"/>
              </a:ext>
            </a:extLst>
          </p:cNvPr>
          <p:cNvCxnSpPr>
            <a:cxnSpLocks/>
          </p:cNvCxnSpPr>
          <p:nvPr/>
        </p:nvCxnSpPr>
        <p:spPr>
          <a:xfrm rot="16200000" flipH="1">
            <a:off x="3386640" y="5612999"/>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F151ABC4-3702-49FF-A51E-2DF87217FB75}"/>
              </a:ext>
            </a:extLst>
          </p:cNvPr>
          <p:cNvCxnSpPr>
            <a:cxnSpLocks/>
          </p:cNvCxnSpPr>
          <p:nvPr/>
        </p:nvCxnSpPr>
        <p:spPr>
          <a:xfrm rot="16200000" flipH="1">
            <a:off x="3649890" y="5613000"/>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01A3FDA4-B6FE-4AD1-A588-1DB7B5722920}"/>
              </a:ext>
            </a:extLst>
          </p:cNvPr>
          <p:cNvCxnSpPr>
            <a:cxnSpLocks/>
          </p:cNvCxnSpPr>
          <p:nvPr/>
        </p:nvCxnSpPr>
        <p:spPr>
          <a:xfrm rot="16200000" flipH="1">
            <a:off x="3913140" y="5613001"/>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B14C7D1A-6E7E-48D9-86DD-4F1510BCF6DC}"/>
              </a:ext>
            </a:extLst>
          </p:cNvPr>
          <p:cNvCxnSpPr>
            <a:cxnSpLocks/>
          </p:cNvCxnSpPr>
          <p:nvPr/>
        </p:nvCxnSpPr>
        <p:spPr>
          <a:xfrm rot="16200000" flipH="1">
            <a:off x="4176390" y="5613002"/>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27A82689-B867-4D38-9A04-BB41CE5D03D7}"/>
              </a:ext>
            </a:extLst>
          </p:cNvPr>
          <p:cNvCxnSpPr>
            <a:cxnSpLocks/>
          </p:cNvCxnSpPr>
          <p:nvPr/>
        </p:nvCxnSpPr>
        <p:spPr>
          <a:xfrm rot="16200000" flipH="1">
            <a:off x="4439640" y="5613003"/>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A3987CCD-24A3-485E-9082-9B7D1DA26EBE}"/>
              </a:ext>
            </a:extLst>
          </p:cNvPr>
          <p:cNvCxnSpPr>
            <a:cxnSpLocks/>
          </p:cNvCxnSpPr>
          <p:nvPr/>
        </p:nvCxnSpPr>
        <p:spPr>
          <a:xfrm rot="16200000" flipH="1">
            <a:off x="4702890" y="5613004"/>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77A9EDE6-2C53-4F4D-B1AE-40C3DFFF90A2}"/>
              </a:ext>
            </a:extLst>
          </p:cNvPr>
          <p:cNvCxnSpPr>
            <a:cxnSpLocks/>
          </p:cNvCxnSpPr>
          <p:nvPr/>
        </p:nvCxnSpPr>
        <p:spPr>
          <a:xfrm rot="16200000" flipH="1">
            <a:off x="4966140" y="5613005"/>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391772B8-D610-44C2-81FE-CF3C98F2EEAD}"/>
              </a:ext>
            </a:extLst>
          </p:cNvPr>
          <p:cNvCxnSpPr>
            <a:cxnSpLocks/>
          </p:cNvCxnSpPr>
          <p:nvPr/>
        </p:nvCxnSpPr>
        <p:spPr>
          <a:xfrm rot="16200000" flipH="1">
            <a:off x="5229390" y="5613006"/>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769FFBD3-C096-4CE6-8777-67FE67C6F3E3}"/>
              </a:ext>
            </a:extLst>
          </p:cNvPr>
          <p:cNvCxnSpPr>
            <a:cxnSpLocks/>
          </p:cNvCxnSpPr>
          <p:nvPr/>
        </p:nvCxnSpPr>
        <p:spPr>
          <a:xfrm rot="16200000" flipH="1">
            <a:off x="5492640" y="5613007"/>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4CD08669-FA7F-417E-BB8E-E0FFD7E1C3C4}"/>
              </a:ext>
            </a:extLst>
          </p:cNvPr>
          <p:cNvCxnSpPr>
            <a:cxnSpLocks/>
          </p:cNvCxnSpPr>
          <p:nvPr/>
        </p:nvCxnSpPr>
        <p:spPr>
          <a:xfrm rot="16200000" flipH="1">
            <a:off x="5755890" y="5613008"/>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31C2218E-1DCF-4CCE-A56F-6A1851FB0787}"/>
              </a:ext>
            </a:extLst>
          </p:cNvPr>
          <p:cNvCxnSpPr>
            <a:cxnSpLocks/>
          </p:cNvCxnSpPr>
          <p:nvPr/>
        </p:nvCxnSpPr>
        <p:spPr>
          <a:xfrm rot="16200000" flipH="1">
            <a:off x="6019140" y="5613009"/>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D05E2F34-F084-4937-A3C6-E615381A4976}"/>
              </a:ext>
            </a:extLst>
          </p:cNvPr>
          <p:cNvCxnSpPr>
            <a:cxnSpLocks/>
          </p:cNvCxnSpPr>
          <p:nvPr/>
        </p:nvCxnSpPr>
        <p:spPr>
          <a:xfrm rot="16200000" flipH="1">
            <a:off x="6282390" y="5613010"/>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BA16802C-45C2-44F5-847E-E99D7B0AD7CC}"/>
              </a:ext>
            </a:extLst>
          </p:cNvPr>
          <p:cNvCxnSpPr>
            <a:cxnSpLocks/>
          </p:cNvCxnSpPr>
          <p:nvPr/>
        </p:nvCxnSpPr>
        <p:spPr>
          <a:xfrm rot="16200000" flipH="1">
            <a:off x="6545640" y="5613011"/>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1036AE95-7ED3-4C01-BBDE-20FA9D651C2D}"/>
              </a:ext>
            </a:extLst>
          </p:cNvPr>
          <p:cNvCxnSpPr>
            <a:cxnSpLocks/>
          </p:cNvCxnSpPr>
          <p:nvPr/>
        </p:nvCxnSpPr>
        <p:spPr>
          <a:xfrm rot="16200000" flipH="1">
            <a:off x="6808890" y="5613012"/>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91A78BAA-999C-4F85-9D39-1D953376F2A3}"/>
              </a:ext>
            </a:extLst>
          </p:cNvPr>
          <p:cNvCxnSpPr>
            <a:cxnSpLocks/>
          </p:cNvCxnSpPr>
          <p:nvPr/>
        </p:nvCxnSpPr>
        <p:spPr>
          <a:xfrm rot="16200000" flipH="1">
            <a:off x="7072140" y="5613013"/>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0" name="Straight Arrow Connector 389">
            <a:extLst>
              <a:ext uri="{FF2B5EF4-FFF2-40B4-BE49-F238E27FC236}">
                <a16:creationId xmlns:a16="http://schemas.microsoft.com/office/drawing/2014/main" id="{8E38ECF4-C37C-466E-B6BA-4818138D2F63}"/>
              </a:ext>
            </a:extLst>
          </p:cNvPr>
          <p:cNvCxnSpPr>
            <a:cxnSpLocks/>
          </p:cNvCxnSpPr>
          <p:nvPr/>
        </p:nvCxnSpPr>
        <p:spPr>
          <a:xfrm rot="16200000" flipH="1">
            <a:off x="7335390" y="5613014"/>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B21E10E8-AA74-4C9F-845B-FBA4B2021E25}"/>
              </a:ext>
            </a:extLst>
          </p:cNvPr>
          <p:cNvCxnSpPr>
            <a:cxnSpLocks/>
          </p:cNvCxnSpPr>
          <p:nvPr/>
        </p:nvCxnSpPr>
        <p:spPr>
          <a:xfrm rot="16200000" flipH="1">
            <a:off x="7598640" y="5613015"/>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F46E4CCC-0588-4A28-ABDE-7175880187D9}"/>
              </a:ext>
            </a:extLst>
          </p:cNvPr>
          <p:cNvCxnSpPr>
            <a:cxnSpLocks/>
          </p:cNvCxnSpPr>
          <p:nvPr/>
        </p:nvCxnSpPr>
        <p:spPr>
          <a:xfrm rot="16200000" flipH="1">
            <a:off x="7861890" y="5613016"/>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9A7AAAA1-A0E7-4E8C-BC80-3E2F057C1AB9}"/>
              </a:ext>
            </a:extLst>
          </p:cNvPr>
          <p:cNvCxnSpPr>
            <a:cxnSpLocks/>
          </p:cNvCxnSpPr>
          <p:nvPr/>
        </p:nvCxnSpPr>
        <p:spPr>
          <a:xfrm rot="16200000" flipH="1">
            <a:off x="8125140" y="5613017"/>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0B5E32D4-8991-4C57-990F-2230CC24F26F}"/>
              </a:ext>
            </a:extLst>
          </p:cNvPr>
          <p:cNvCxnSpPr>
            <a:cxnSpLocks/>
          </p:cNvCxnSpPr>
          <p:nvPr/>
        </p:nvCxnSpPr>
        <p:spPr>
          <a:xfrm rot="16200000" flipH="1">
            <a:off x="8388390" y="5613018"/>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20541603-5685-4215-A249-DFDD7AC7F3FD}"/>
              </a:ext>
            </a:extLst>
          </p:cNvPr>
          <p:cNvCxnSpPr>
            <a:cxnSpLocks/>
          </p:cNvCxnSpPr>
          <p:nvPr/>
        </p:nvCxnSpPr>
        <p:spPr>
          <a:xfrm rot="16200000" flipH="1">
            <a:off x="8651640" y="5613019"/>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6DD0C8F6-5C90-4301-81EE-B0A0320D2F99}"/>
              </a:ext>
            </a:extLst>
          </p:cNvPr>
          <p:cNvCxnSpPr>
            <a:cxnSpLocks/>
          </p:cNvCxnSpPr>
          <p:nvPr/>
        </p:nvCxnSpPr>
        <p:spPr>
          <a:xfrm rot="16200000" flipH="1">
            <a:off x="8914890" y="5613020"/>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5B950B70-C5F5-45E3-948C-DAD8A84A69F6}"/>
              </a:ext>
            </a:extLst>
          </p:cNvPr>
          <p:cNvCxnSpPr>
            <a:cxnSpLocks/>
          </p:cNvCxnSpPr>
          <p:nvPr/>
        </p:nvCxnSpPr>
        <p:spPr>
          <a:xfrm rot="16200000" flipH="1">
            <a:off x="9178140" y="5613021"/>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9" name="Connector: Elbow 398">
            <a:extLst>
              <a:ext uri="{FF2B5EF4-FFF2-40B4-BE49-F238E27FC236}">
                <a16:creationId xmlns:a16="http://schemas.microsoft.com/office/drawing/2014/main" id="{870EC46E-360C-41B1-A5E5-A008B13698D7}"/>
              </a:ext>
            </a:extLst>
          </p:cNvPr>
          <p:cNvCxnSpPr>
            <a:cxnSpLocks/>
            <a:stCxn id="343" idx="3"/>
            <a:endCxn id="348" idx="3"/>
          </p:cNvCxnSpPr>
          <p:nvPr/>
        </p:nvCxnSpPr>
        <p:spPr>
          <a:xfrm rot="16200000" flipH="1">
            <a:off x="3381533" y="4854834"/>
            <a:ext cx="4" cy="1613438"/>
          </a:xfrm>
          <a:prstGeom prst="bentConnector3">
            <a:avLst>
              <a:gd name="adj1" fmla="val -22860000000"/>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0" name="Connector: Elbow 399">
            <a:extLst>
              <a:ext uri="{FF2B5EF4-FFF2-40B4-BE49-F238E27FC236}">
                <a16:creationId xmlns:a16="http://schemas.microsoft.com/office/drawing/2014/main" id="{9A475193-882A-48BF-8F35-B58E7A8AC244}"/>
              </a:ext>
            </a:extLst>
          </p:cNvPr>
          <p:cNvCxnSpPr>
            <a:cxnSpLocks/>
          </p:cNvCxnSpPr>
          <p:nvPr/>
        </p:nvCxnSpPr>
        <p:spPr>
          <a:xfrm rot="16200000" flipH="1">
            <a:off x="5480129" y="4884312"/>
            <a:ext cx="4" cy="1554480"/>
          </a:xfrm>
          <a:prstGeom prst="bentConnector3">
            <a:avLst>
              <a:gd name="adj1" fmla="val -22860000000"/>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1" name="Connector: Elbow 400">
            <a:extLst>
              <a:ext uri="{FF2B5EF4-FFF2-40B4-BE49-F238E27FC236}">
                <a16:creationId xmlns:a16="http://schemas.microsoft.com/office/drawing/2014/main" id="{A851D7E8-A8DE-4C9E-92E5-B1F94C192522}"/>
              </a:ext>
            </a:extLst>
          </p:cNvPr>
          <p:cNvCxnSpPr>
            <a:cxnSpLocks/>
          </p:cNvCxnSpPr>
          <p:nvPr/>
        </p:nvCxnSpPr>
        <p:spPr>
          <a:xfrm rot="16200000" flipH="1">
            <a:off x="8133519" y="4349021"/>
            <a:ext cx="4" cy="2625063"/>
          </a:xfrm>
          <a:prstGeom prst="bentConnector3">
            <a:avLst>
              <a:gd name="adj1" fmla="val -22860000000"/>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4D8008BB-EA01-43AE-9779-9F36856726B7}"/>
              </a:ext>
            </a:extLst>
          </p:cNvPr>
          <p:cNvCxnSpPr/>
          <p:nvPr/>
        </p:nvCxnSpPr>
        <p:spPr>
          <a:xfrm rot="16200000">
            <a:off x="4445572" y="4491961"/>
            <a:ext cx="0" cy="514637"/>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31533B2-7841-4B65-9DC1-715889EE7988}"/>
              </a:ext>
            </a:extLst>
          </p:cNvPr>
          <p:cNvCxnSpPr/>
          <p:nvPr/>
        </p:nvCxnSpPr>
        <p:spPr>
          <a:xfrm rot="16200000">
            <a:off x="6541204" y="4491961"/>
            <a:ext cx="0" cy="514637"/>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001FFF4-3E9C-4068-9CC4-276548169ABE}"/>
              </a:ext>
            </a:extLst>
          </p:cNvPr>
          <p:cNvCxnSpPr/>
          <p:nvPr/>
        </p:nvCxnSpPr>
        <p:spPr>
          <a:xfrm flipV="1">
            <a:off x="31233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4525DDF-6AE2-4E76-A7FB-CFE1CF289ECD}"/>
              </a:ext>
            </a:extLst>
          </p:cNvPr>
          <p:cNvCxnSpPr/>
          <p:nvPr/>
        </p:nvCxnSpPr>
        <p:spPr>
          <a:xfrm flipV="1">
            <a:off x="36498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043027A0-A86F-4C14-A0DC-C82CE49CF737}"/>
              </a:ext>
            </a:extLst>
          </p:cNvPr>
          <p:cNvCxnSpPr/>
          <p:nvPr/>
        </p:nvCxnSpPr>
        <p:spPr>
          <a:xfrm flipV="1">
            <a:off x="52293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EC17A97F-6B6B-4BB3-A236-F121527D4389}"/>
              </a:ext>
            </a:extLst>
          </p:cNvPr>
          <p:cNvCxnSpPr/>
          <p:nvPr/>
        </p:nvCxnSpPr>
        <p:spPr>
          <a:xfrm flipV="1">
            <a:off x="57558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7B4A1660-8827-4E4A-8B9B-FB8E28E8E5B9}"/>
              </a:ext>
            </a:extLst>
          </p:cNvPr>
          <p:cNvCxnSpPr/>
          <p:nvPr/>
        </p:nvCxnSpPr>
        <p:spPr>
          <a:xfrm flipV="1">
            <a:off x="73353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8B5CF2C6-3202-4013-97F1-C2168302F7FD}"/>
              </a:ext>
            </a:extLst>
          </p:cNvPr>
          <p:cNvCxnSpPr/>
          <p:nvPr/>
        </p:nvCxnSpPr>
        <p:spPr>
          <a:xfrm flipV="1">
            <a:off x="78618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B7B52FE0-A1F2-44AD-B0CD-BADEADE1EF8E}"/>
              </a:ext>
            </a:extLst>
          </p:cNvPr>
          <p:cNvCxnSpPr/>
          <p:nvPr/>
        </p:nvCxnSpPr>
        <p:spPr>
          <a:xfrm flipV="1">
            <a:off x="83883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2EDEA0D-7022-4BDC-9B9D-046021366BFA}"/>
              </a:ext>
            </a:extLst>
          </p:cNvPr>
          <p:cNvCxnSpPr/>
          <p:nvPr/>
        </p:nvCxnSpPr>
        <p:spPr>
          <a:xfrm flipV="1">
            <a:off x="89148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483594" y="5139604"/>
            <a:ext cx="2552117" cy="1042416"/>
          </a:xfrm>
          <a:prstGeom prst="rect">
            <a:avLst/>
          </a:prstGeom>
          <a:solidFill>
            <a:srgbClr val="F2F8FD"/>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6" name="TextBox 15"/>
          <p:cNvSpPr txBox="1"/>
          <p:nvPr/>
        </p:nvSpPr>
        <p:spPr>
          <a:xfrm>
            <a:off x="9625912" y="5445369"/>
            <a:ext cx="1043963"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Spark ML classifier</a:t>
            </a:r>
          </a:p>
        </p:txBody>
      </p:sp>
      <p:grpSp>
        <p:nvGrpSpPr>
          <p:cNvPr id="1029" name="Group 1028">
            <a:extLst>
              <a:ext uri="{FF2B5EF4-FFF2-40B4-BE49-F238E27FC236}">
                <a16:creationId xmlns:a16="http://schemas.microsoft.com/office/drawing/2014/main" id="{DBABA9B5-CBCF-4094-9A2C-6754CA87DB5A}"/>
              </a:ext>
            </a:extLst>
          </p:cNvPr>
          <p:cNvGrpSpPr/>
          <p:nvPr/>
        </p:nvGrpSpPr>
        <p:grpSpPr>
          <a:xfrm>
            <a:off x="11167112" y="5631645"/>
            <a:ext cx="518101" cy="415276"/>
            <a:chOff x="11415136" y="6737341"/>
            <a:chExt cx="518101" cy="647134"/>
          </a:xfrm>
        </p:grpSpPr>
        <p:sp>
          <p:nvSpPr>
            <p:cNvPr id="18" name="Rectangle 17"/>
            <p:cNvSpPr/>
            <p:nvPr/>
          </p:nvSpPr>
          <p:spPr>
            <a:xfrm>
              <a:off x="11415136" y="6737341"/>
              <a:ext cx="518101" cy="3237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p:cNvSpPr/>
            <p:nvPr/>
          </p:nvSpPr>
          <p:spPr>
            <a:xfrm>
              <a:off x="11415136" y="7060681"/>
              <a:ext cx="518101" cy="323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 name="TextBox 20"/>
          <p:cNvSpPr txBox="1"/>
          <p:nvPr/>
        </p:nvSpPr>
        <p:spPr>
          <a:xfrm>
            <a:off x="10847998" y="5262514"/>
            <a:ext cx="1156328" cy="52322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a:ea typeface="+mn-ea"/>
                <a:cs typeface="+mn-cs"/>
              </a:rPr>
              <a:t>snow leopard? </a:t>
            </a:r>
          </a:p>
        </p:txBody>
      </p:sp>
      <p:cxnSp>
        <p:nvCxnSpPr>
          <p:cNvPr id="27" name="Straight Arrow Connector 26"/>
          <p:cNvCxnSpPr>
            <a:cxnSpLocks/>
            <a:stCxn id="367" idx="2"/>
            <a:endCxn id="16" idx="1"/>
          </p:cNvCxnSpPr>
          <p:nvPr/>
        </p:nvCxnSpPr>
        <p:spPr>
          <a:xfrm flipV="1">
            <a:off x="9392866" y="5660813"/>
            <a:ext cx="233046" cy="71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16" idx="3"/>
          </p:cNvCxnSpPr>
          <p:nvPr/>
        </p:nvCxnSpPr>
        <p:spPr>
          <a:xfrm flipV="1">
            <a:off x="10669875" y="5660812"/>
            <a:ext cx="272762" cy="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a:off x="10147893" y="3555845"/>
            <a:ext cx="0" cy="1386402"/>
          </a:xfrm>
          <a:prstGeom prst="straightConnector1">
            <a:avLst/>
          </a:prstGeom>
          <a:ln w="12700">
            <a:solidFill>
              <a:schemeClr val="tx2"/>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B118DE89-BB8A-4D36-B56D-37C4CE7ABB42}"/>
              </a:ext>
            </a:extLst>
          </p:cNvPr>
          <p:cNvSpPr/>
          <p:nvPr/>
        </p:nvSpPr>
        <p:spPr>
          <a:xfrm>
            <a:off x="4371146" y="6380782"/>
            <a:ext cx="222862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Deep neural network</a:t>
            </a:r>
          </a:p>
        </p:txBody>
      </p:sp>
      <p:sp>
        <p:nvSpPr>
          <p:cNvPr id="121" name="Rectangle 120">
            <a:extLst>
              <a:ext uri="{FF2B5EF4-FFF2-40B4-BE49-F238E27FC236}">
                <a16:creationId xmlns:a16="http://schemas.microsoft.com/office/drawing/2014/main" id="{9AD2BB27-A542-41DD-BC4C-5E0EFED82C59}"/>
              </a:ext>
            </a:extLst>
          </p:cNvPr>
          <p:cNvSpPr/>
          <p:nvPr/>
        </p:nvSpPr>
        <p:spPr>
          <a:xfrm>
            <a:off x="9645341" y="6426358"/>
            <a:ext cx="222862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Spark ML classifier</a:t>
            </a:r>
          </a:p>
        </p:txBody>
      </p:sp>
      <p:sp>
        <p:nvSpPr>
          <p:cNvPr id="122" name="Rectangle 121">
            <a:extLst>
              <a:ext uri="{FF2B5EF4-FFF2-40B4-BE49-F238E27FC236}">
                <a16:creationId xmlns:a16="http://schemas.microsoft.com/office/drawing/2014/main" id="{0BB1AC5D-03D0-48D6-9B2F-1E42A3558CFD}"/>
              </a:ext>
            </a:extLst>
          </p:cNvPr>
          <p:cNvSpPr/>
          <p:nvPr/>
        </p:nvSpPr>
        <p:spPr>
          <a:xfrm>
            <a:off x="8914891" y="1323227"/>
            <a:ext cx="2456286"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Decision tree or logistic regression</a:t>
            </a:r>
          </a:p>
        </p:txBody>
      </p:sp>
      <p:sp>
        <p:nvSpPr>
          <p:cNvPr id="123" name="Rectangle 122">
            <a:extLst>
              <a:ext uri="{FF2B5EF4-FFF2-40B4-BE49-F238E27FC236}">
                <a16:creationId xmlns:a16="http://schemas.microsoft.com/office/drawing/2014/main" id="{380CA9B5-DBC3-4748-9342-2350A1C4774F}"/>
              </a:ext>
            </a:extLst>
          </p:cNvPr>
          <p:cNvSpPr/>
          <p:nvPr/>
        </p:nvSpPr>
        <p:spPr>
          <a:xfrm>
            <a:off x="4452606" y="1323227"/>
            <a:ext cx="222862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Image features</a:t>
            </a:r>
          </a:p>
        </p:txBody>
      </p:sp>
      <p:sp>
        <p:nvSpPr>
          <p:cNvPr id="124" name="Rectangle 123">
            <a:extLst>
              <a:ext uri="{FF2B5EF4-FFF2-40B4-BE49-F238E27FC236}">
                <a16:creationId xmlns:a16="http://schemas.microsoft.com/office/drawing/2014/main" id="{453415AD-9394-4F4D-A1DB-7C8DA23A7B36}"/>
              </a:ext>
            </a:extLst>
          </p:cNvPr>
          <p:cNvSpPr/>
          <p:nvPr/>
        </p:nvSpPr>
        <p:spPr>
          <a:xfrm>
            <a:off x="108035" y="1323227"/>
            <a:ext cx="222862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Image</a:t>
            </a:r>
          </a:p>
        </p:txBody>
      </p:sp>
      <p:grpSp>
        <p:nvGrpSpPr>
          <p:cNvPr id="150" name="Group 149">
            <a:extLst>
              <a:ext uri="{FF2B5EF4-FFF2-40B4-BE49-F238E27FC236}">
                <a16:creationId xmlns:a16="http://schemas.microsoft.com/office/drawing/2014/main" id="{A2C01AF2-0BF7-4100-AE67-CD799A249FB1}"/>
              </a:ext>
            </a:extLst>
          </p:cNvPr>
          <p:cNvGrpSpPr/>
          <p:nvPr/>
        </p:nvGrpSpPr>
        <p:grpSpPr>
          <a:xfrm>
            <a:off x="8603115" y="2158879"/>
            <a:ext cx="1479497" cy="1067582"/>
            <a:chOff x="3996349" y="1939128"/>
            <a:chExt cx="6086263" cy="4391754"/>
          </a:xfrm>
        </p:grpSpPr>
        <p:sp>
          <p:nvSpPr>
            <p:cNvPr id="151" name="Oval 150">
              <a:extLst>
                <a:ext uri="{FF2B5EF4-FFF2-40B4-BE49-F238E27FC236}">
                  <a16:creationId xmlns:a16="http://schemas.microsoft.com/office/drawing/2014/main" id="{6D49FAAD-FC99-4B9B-BFAC-9A34FF26320E}"/>
                </a:ext>
              </a:extLst>
            </p:cNvPr>
            <p:cNvSpPr/>
            <p:nvPr/>
          </p:nvSpPr>
          <p:spPr bwMode="auto">
            <a:xfrm>
              <a:off x="6311342" y="1939128"/>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Oval 151">
              <a:extLst>
                <a:ext uri="{FF2B5EF4-FFF2-40B4-BE49-F238E27FC236}">
                  <a16:creationId xmlns:a16="http://schemas.microsoft.com/office/drawing/2014/main" id="{A6D6B79B-3C87-4202-8769-D681BF8B6123}"/>
                </a:ext>
              </a:extLst>
            </p:cNvPr>
            <p:cNvSpPr/>
            <p:nvPr/>
          </p:nvSpPr>
          <p:spPr bwMode="auto">
            <a:xfrm>
              <a:off x="4673409" y="3108587"/>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Oval 152">
              <a:extLst>
                <a:ext uri="{FF2B5EF4-FFF2-40B4-BE49-F238E27FC236}">
                  <a16:creationId xmlns:a16="http://schemas.microsoft.com/office/drawing/2014/main" id="{CB5FA134-80CB-41C6-8625-A1D52FAF6AC7}"/>
                </a:ext>
              </a:extLst>
            </p:cNvPr>
            <p:cNvSpPr/>
            <p:nvPr/>
          </p:nvSpPr>
          <p:spPr bwMode="auto">
            <a:xfrm>
              <a:off x="7929713" y="3108587"/>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Oval 153">
              <a:extLst>
                <a:ext uri="{FF2B5EF4-FFF2-40B4-BE49-F238E27FC236}">
                  <a16:creationId xmlns:a16="http://schemas.microsoft.com/office/drawing/2014/main" id="{E262CDDA-20F8-4091-96DA-8D61DF9AE20B}"/>
                </a:ext>
              </a:extLst>
            </p:cNvPr>
            <p:cNvSpPr/>
            <p:nvPr/>
          </p:nvSpPr>
          <p:spPr bwMode="auto">
            <a:xfrm>
              <a:off x="3996349" y="4116818"/>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Oval 154">
              <a:extLst>
                <a:ext uri="{FF2B5EF4-FFF2-40B4-BE49-F238E27FC236}">
                  <a16:creationId xmlns:a16="http://schemas.microsoft.com/office/drawing/2014/main" id="{A3396514-1FFB-46BE-801B-08F6A96265CE}"/>
                </a:ext>
              </a:extLst>
            </p:cNvPr>
            <p:cNvSpPr/>
            <p:nvPr/>
          </p:nvSpPr>
          <p:spPr bwMode="auto">
            <a:xfrm>
              <a:off x="5320036" y="4116818"/>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Oval 155">
              <a:extLst>
                <a:ext uri="{FF2B5EF4-FFF2-40B4-BE49-F238E27FC236}">
                  <a16:creationId xmlns:a16="http://schemas.microsoft.com/office/drawing/2014/main" id="{9825DEC5-2111-411A-874C-CD90831698BF}"/>
                </a:ext>
              </a:extLst>
            </p:cNvPr>
            <p:cNvSpPr/>
            <p:nvPr/>
          </p:nvSpPr>
          <p:spPr bwMode="auto">
            <a:xfrm>
              <a:off x="7176178" y="4116817"/>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Oval 156">
              <a:extLst>
                <a:ext uri="{FF2B5EF4-FFF2-40B4-BE49-F238E27FC236}">
                  <a16:creationId xmlns:a16="http://schemas.microsoft.com/office/drawing/2014/main" id="{D37DBA76-19F0-4B1F-B511-F10F8BF1CE69}"/>
                </a:ext>
              </a:extLst>
            </p:cNvPr>
            <p:cNvSpPr/>
            <p:nvPr/>
          </p:nvSpPr>
          <p:spPr bwMode="auto">
            <a:xfrm>
              <a:off x="8699379" y="4116817"/>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Oval 157">
              <a:extLst>
                <a:ext uri="{FF2B5EF4-FFF2-40B4-BE49-F238E27FC236}">
                  <a16:creationId xmlns:a16="http://schemas.microsoft.com/office/drawing/2014/main" id="{CBDE55B5-7F60-451A-AF50-6BD86CA20105}"/>
                </a:ext>
              </a:extLst>
            </p:cNvPr>
            <p:cNvSpPr/>
            <p:nvPr/>
          </p:nvSpPr>
          <p:spPr bwMode="auto">
            <a:xfrm>
              <a:off x="7176178" y="5056058"/>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64FD302F-5795-4E50-A5C1-AB542931EAA3}"/>
                </a:ext>
              </a:extLst>
            </p:cNvPr>
            <p:cNvSpPr/>
            <p:nvPr/>
          </p:nvSpPr>
          <p:spPr bwMode="auto">
            <a:xfrm>
              <a:off x="8387209" y="5056058"/>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20F8DAF6-BA3D-4048-976F-5C47D3286B28}"/>
                </a:ext>
              </a:extLst>
            </p:cNvPr>
            <p:cNvSpPr/>
            <p:nvPr/>
          </p:nvSpPr>
          <p:spPr bwMode="auto">
            <a:xfrm>
              <a:off x="9710897" y="5056058"/>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5EB218E8-5E0A-4D20-8EBC-64E3DD09BAD9}"/>
                </a:ext>
              </a:extLst>
            </p:cNvPr>
            <p:cNvSpPr/>
            <p:nvPr/>
          </p:nvSpPr>
          <p:spPr bwMode="auto">
            <a:xfrm>
              <a:off x="4680368" y="5075347"/>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6179D7BF-7EF1-4EAC-AA65-E7AFFFF633E8}"/>
                </a:ext>
              </a:extLst>
            </p:cNvPr>
            <p:cNvSpPr/>
            <p:nvPr/>
          </p:nvSpPr>
          <p:spPr bwMode="auto">
            <a:xfrm>
              <a:off x="6004055" y="5075347"/>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E1E81F80-0670-475B-8F3F-2DA1CE0C74B9}"/>
                </a:ext>
              </a:extLst>
            </p:cNvPr>
            <p:cNvSpPr/>
            <p:nvPr/>
          </p:nvSpPr>
          <p:spPr bwMode="auto">
            <a:xfrm>
              <a:off x="5343788" y="5959167"/>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4" name="Oval 163">
              <a:extLst>
                <a:ext uri="{FF2B5EF4-FFF2-40B4-BE49-F238E27FC236}">
                  <a16:creationId xmlns:a16="http://schemas.microsoft.com/office/drawing/2014/main" id="{6F778524-3A6E-462A-A273-F53D2DFEC1D8}"/>
                </a:ext>
              </a:extLst>
            </p:cNvPr>
            <p:cNvSpPr/>
            <p:nvPr/>
          </p:nvSpPr>
          <p:spPr bwMode="auto">
            <a:xfrm>
              <a:off x="6664320" y="5959166"/>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5" name="Left Brace 164">
              <a:extLst>
                <a:ext uri="{FF2B5EF4-FFF2-40B4-BE49-F238E27FC236}">
                  <a16:creationId xmlns:a16="http://schemas.microsoft.com/office/drawing/2014/main" id="{9A4985AC-0FC4-4413-A3A0-92CA915B1AD5}"/>
                </a:ext>
              </a:extLst>
            </p:cNvPr>
            <p:cNvSpPr/>
            <p:nvPr/>
          </p:nvSpPr>
          <p:spPr>
            <a:xfrm rot="5400000">
              <a:off x="6197944" y="1036785"/>
              <a:ext cx="598511" cy="3275864"/>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Left Brace 165">
              <a:extLst>
                <a:ext uri="{FF2B5EF4-FFF2-40B4-BE49-F238E27FC236}">
                  <a16:creationId xmlns:a16="http://schemas.microsoft.com/office/drawing/2014/main" id="{B7172746-FA5E-46D6-8858-91790CB06C04}"/>
                </a:ext>
              </a:extLst>
            </p:cNvPr>
            <p:cNvSpPr/>
            <p:nvPr/>
          </p:nvSpPr>
          <p:spPr>
            <a:xfrm rot="5400000">
              <a:off x="4610381" y="3120699"/>
              <a:ext cx="499401" cy="1320532"/>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Left Brace 166">
              <a:extLst>
                <a:ext uri="{FF2B5EF4-FFF2-40B4-BE49-F238E27FC236}">
                  <a16:creationId xmlns:a16="http://schemas.microsoft.com/office/drawing/2014/main" id="{553A79E1-D356-4ED3-A5B3-E628DD5152C8}"/>
                </a:ext>
              </a:extLst>
            </p:cNvPr>
            <p:cNvSpPr/>
            <p:nvPr/>
          </p:nvSpPr>
          <p:spPr>
            <a:xfrm rot="5400000">
              <a:off x="7873536" y="3018966"/>
              <a:ext cx="499401" cy="1524000"/>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Left Brace 167">
              <a:extLst>
                <a:ext uri="{FF2B5EF4-FFF2-40B4-BE49-F238E27FC236}">
                  <a16:creationId xmlns:a16="http://schemas.microsoft.com/office/drawing/2014/main" id="{44CB19C8-A61D-46E2-9443-B3D03313D1B9}"/>
                </a:ext>
              </a:extLst>
            </p:cNvPr>
            <p:cNvSpPr/>
            <p:nvPr/>
          </p:nvSpPr>
          <p:spPr>
            <a:xfrm rot="5400000">
              <a:off x="5319209" y="4099610"/>
              <a:ext cx="370377" cy="1320532"/>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Left Brace 168">
              <a:extLst>
                <a:ext uri="{FF2B5EF4-FFF2-40B4-BE49-F238E27FC236}">
                  <a16:creationId xmlns:a16="http://schemas.microsoft.com/office/drawing/2014/main" id="{D777F09A-14E8-45D5-8D5D-62BB0F5A1981}"/>
                </a:ext>
              </a:extLst>
            </p:cNvPr>
            <p:cNvSpPr/>
            <p:nvPr/>
          </p:nvSpPr>
          <p:spPr>
            <a:xfrm rot="5400000">
              <a:off x="9060096" y="4095026"/>
              <a:ext cx="370375" cy="1329697"/>
            </a:xfrm>
            <a:prstGeom prst="leftBrace">
              <a:avLst>
                <a:gd name="adj1" fmla="val 0"/>
                <a:gd name="adj2" fmla="val 7718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0" name="Straight Connector 169">
              <a:extLst>
                <a:ext uri="{FF2B5EF4-FFF2-40B4-BE49-F238E27FC236}">
                  <a16:creationId xmlns:a16="http://schemas.microsoft.com/office/drawing/2014/main" id="{AC70BFF2-6CFE-4983-B0C6-7601871769E1}"/>
                </a:ext>
              </a:extLst>
            </p:cNvPr>
            <p:cNvCxnSpPr/>
            <p:nvPr/>
          </p:nvCxnSpPr>
          <p:spPr>
            <a:xfrm>
              <a:off x="7362035" y="4574685"/>
              <a:ext cx="0" cy="370377"/>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Left Brace 170">
              <a:extLst>
                <a:ext uri="{FF2B5EF4-FFF2-40B4-BE49-F238E27FC236}">
                  <a16:creationId xmlns:a16="http://schemas.microsoft.com/office/drawing/2014/main" id="{5A9C9E43-C9FC-4280-850C-13F255BA7046}"/>
                </a:ext>
              </a:extLst>
            </p:cNvPr>
            <p:cNvSpPr/>
            <p:nvPr/>
          </p:nvSpPr>
          <p:spPr>
            <a:xfrm rot="5400000">
              <a:off x="6016474" y="5025761"/>
              <a:ext cx="346876" cy="1320532"/>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2" name="Group 171">
            <a:extLst>
              <a:ext uri="{FF2B5EF4-FFF2-40B4-BE49-F238E27FC236}">
                <a16:creationId xmlns:a16="http://schemas.microsoft.com/office/drawing/2014/main" id="{B4FE22B7-4121-4B89-ADC0-A5AD57742D0B}"/>
              </a:ext>
            </a:extLst>
          </p:cNvPr>
          <p:cNvGrpSpPr/>
          <p:nvPr/>
        </p:nvGrpSpPr>
        <p:grpSpPr>
          <a:xfrm>
            <a:off x="10267436" y="2088195"/>
            <a:ext cx="1703630" cy="1180730"/>
            <a:chOff x="2027237" y="1433718"/>
            <a:chExt cx="5257800" cy="3644010"/>
          </a:xfrm>
        </p:grpSpPr>
        <p:sp>
          <p:nvSpPr>
            <p:cNvPr id="173" name="Rectangle 26">
              <a:extLst>
                <a:ext uri="{FF2B5EF4-FFF2-40B4-BE49-F238E27FC236}">
                  <a16:creationId xmlns:a16="http://schemas.microsoft.com/office/drawing/2014/main" id="{96A48EF5-4F7E-4A3E-B032-2234C8A907A0}"/>
                </a:ext>
              </a:extLst>
            </p:cNvPr>
            <p:cNvSpPr/>
            <p:nvPr/>
          </p:nvSpPr>
          <p:spPr bwMode="auto">
            <a:xfrm>
              <a:off x="2027237" y="1953528"/>
              <a:ext cx="5257800" cy="3124200"/>
            </a:xfrm>
            <a:custGeom>
              <a:avLst/>
              <a:gdLst>
                <a:gd name="connsiteX0" fmla="*/ 0 w 5257800"/>
                <a:gd name="connsiteY0" fmla="*/ 0 h 3124200"/>
                <a:gd name="connsiteX1" fmla="*/ 5257800 w 5257800"/>
                <a:gd name="connsiteY1" fmla="*/ 0 h 3124200"/>
                <a:gd name="connsiteX2" fmla="*/ 5257800 w 5257800"/>
                <a:gd name="connsiteY2" fmla="*/ 3124200 h 3124200"/>
                <a:gd name="connsiteX3" fmla="*/ 0 w 5257800"/>
                <a:gd name="connsiteY3" fmla="*/ 3124200 h 3124200"/>
                <a:gd name="connsiteX4" fmla="*/ 0 w 5257800"/>
                <a:gd name="connsiteY4" fmla="*/ 0 h 3124200"/>
                <a:gd name="connsiteX0" fmla="*/ 5257800 w 5349240"/>
                <a:gd name="connsiteY0" fmla="*/ 0 h 3124200"/>
                <a:gd name="connsiteX1" fmla="*/ 5257800 w 5349240"/>
                <a:gd name="connsiteY1" fmla="*/ 3124200 h 3124200"/>
                <a:gd name="connsiteX2" fmla="*/ 0 w 5349240"/>
                <a:gd name="connsiteY2" fmla="*/ 3124200 h 3124200"/>
                <a:gd name="connsiteX3" fmla="*/ 0 w 5349240"/>
                <a:gd name="connsiteY3" fmla="*/ 0 h 3124200"/>
                <a:gd name="connsiteX4" fmla="*/ 5349240 w 5349240"/>
                <a:gd name="connsiteY4" fmla="*/ 91440 h 3124200"/>
                <a:gd name="connsiteX0" fmla="*/ 5257800 w 5257800"/>
                <a:gd name="connsiteY0" fmla="*/ 0 h 3124200"/>
                <a:gd name="connsiteX1" fmla="*/ 5257800 w 5257800"/>
                <a:gd name="connsiteY1" fmla="*/ 3124200 h 3124200"/>
                <a:gd name="connsiteX2" fmla="*/ 0 w 5257800"/>
                <a:gd name="connsiteY2" fmla="*/ 3124200 h 3124200"/>
                <a:gd name="connsiteX3" fmla="*/ 0 w 5257800"/>
                <a:gd name="connsiteY3" fmla="*/ 0 h 3124200"/>
                <a:gd name="connsiteX0" fmla="*/ 5257800 w 5257800"/>
                <a:gd name="connsiteY0" fmla="*/ 3124200 h 3124200"/>
                <a:gd name="connsiteX1" fmla="*/ 0 w 5257800"/>
                <a:gd name="connsiteY1" fmla="*/ 3124200 h 3124200"/>
                <a:gd name="connsiteX2" fmla="*/ 0 w 5257800"/>
                <a:gd name="connsiteY2" fmla="*/ 0 h 3124200"/>
              </a:gdLst>
              <a:ahLst/>
              <a:cxnLst>
                <a:cxn ang="0">
                  <a:pos x="connsiteX0" y="connsiteY0"/>
                </a:cxn>
                <a:cxn ang="0">
                  <a:pos x="connsiteX1" y="connsiteY1"/>
                </a:cxn>
                <a:cxn ang="0">
                  <a:pos x="connsiteX2" y="connsiteY2"/>
                </a:cxn>
              </a:cxnLst>
              <a:rect l="l" t="t" r="r" b="b"/>
              <a:pathLst>
                <a:path w="5257800" h="3124200">
                  <a:moveTo>
                    <a:pt x="5257800" y="3124200"/>
                  </a:moveTo>
                  <a:lnTo>
                    <a:pt x="0" y="3124200"/>
                  </a:lnTo>
                  <a:lnTo>
                    <a:pt x="0" y="0"/>
                  </a:lnTo>
                </a:path>
              </a:pathLst>
            </a:custGeom>
            <a:noFill/>
            <a:ln w="12700">
              <a:solidFill>
                <a:schemeClr val="tx2"/>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E974C7E0-6C14-4F56-ADD0-1627AA738B7A}"/>
                </a:ext>
              </a:extLst>
            </p:cNvPr>
            <p:cNvSpPr/>
            <p:nvPr/>
          </p:nvSpPr>
          <p:spPr bwMode="auto">
            <a:xfrm>
              <a:off x="3017837" y="2125662"/>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14E9C5B2-E97C-440A-BE6D-F72CD7C3CC51}"/>
                </a:ext>
              </a:extLst>
            </p:cNvPr>
            <p:cNvSpPr/>
            <p:nvPr/>
          </p:nvSpPr>
          <p:spPr bwMode="auto">
            <a:xfrm>
              <a:off x="2750461" y="2354262"/>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0C9EE7DA-A750-42E2-A6B7-7F30B5A5D003}"/>
                </a:ext>
              </a:extLst>
            </p:cNvPr>
            <p:cNvSpPr/>
            <p:nvPr/>
          </p:nvSpPr>
          <p:spPr bwMode="auto">
            <a:xfrm>
              <a:off x="2408237" y="2735262"/>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D469FCAD-F17D-4771-8159-8A21FB52C2C4}"/>
                </a:ext>
              </a:extLst>
            </p:cNvPr>
            <p:cNvSpPr/>
            <p:nvPr/>
          </p:nvSpPr>
          <p:spPr bwMode="auto">
            <a:xfrm>
              <a:off x="2179637" y="3129764"/>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Rectangle 177">
              <a:extLst>
                <a:ext uri="{FF2B5EF4-FFF2-40B4-BE49-F238E27FC236}">
                  <a16:creationId xmlns:a16="http://schemas.microsoft.com/office/drawing/2014/main" id="{E154E1D2-04B0-4EDD-9A9B-F40E44D3BDB1}"/>
                </a:ext>
              </a:extLst>
            </p:cNvPr>
            <p:cNvSpPr/>
            <p:nvPr/>
          </p:nvSpPr>
          <p:spPr bwMode="auto">
            <a:xfrm>
              <a:off x="2598736" y="3005997"/>
              <a:ext cx="228600" cy="228601"/>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9" name="Rectangle 178">
              <a:extLst>
                <a:ext uri="{FF2B5EF4-FFF2-40B4-BE49-F238E27FC236}">
                  <a16:creationId xmlns:a16="http://schemas.microsoft.com/office/drawing/2014/main" id="{104E0AF0-074D-4956-B083-00DD1E287251}"/>
                </a:ext>
              </a:extLst>
            </p:cNvPr>
            <p:cNvSpPr/>
            <p:nvPr/>
          </p:nvSpPr>
          <p:spPr bwMode="auto">
            <a:xfrm>
              <a:off x="2789237" y="3270030"/>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F9A4E56F-8010-4187-82B0-C0E5B1D21F0E}"/>
                </a:ext>
              </a:extLst>
            </p:cNvPr>
            <p:cNvSpPr/>
            <p:nvPr/>
          </p:nvSpPr>
          <p:spPr bwMode="auto">
            <a:xfrm>
              <a:off x="2522537" y="3525495"/>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A13709F6-0036-4C52-BE1A-3F6531CBDFFF}"/>
                </a:ext>
              </a:extLst>
            </p:cNvPr>
            <p:cNvSpPr/>
            <p:nvPr/>
          </p:nvSpPr>
          <p:spPr bwMode="auto">
            <a:xfrm>
              <a:off x="3026596" y="3573462"/>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DED9C807-123F-49B1-893D-8ED5B6EDD01C}"/>
                </a:ext>
              </a:extLst>
            </p:cNvPr>
            <p:cNvSpPr/>
            <p:nvPr/>
          </p:nvSpPr>
          <p:spPr bwMode="auto">
            <a:xfrm>
              <a:off x="3360737" y="3120719"/>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3" name="Rectangle 182">
              <a:extLst>
                <a:ext uri="{FF2B5EF4-FFF2-40B4-BE49-F238E27FC236}">
                  <a16:creationId xmlns:a16="http://schemas.microsoft.com/office/drawing/2014/main" id="{13435AA8-A4D8-43DE-A4C1-4B2B39BCE5BC}"/>
                </a:ext>
              </a:extLst>
            </p:cNvPr>
            <p:cNvSpPr/>
            <p:nvPr/>
          </p:nvSpPr>
          <p:spPr bwMode="auto">
            <a:xfrm>
              <a:off x="2908459" y="2800911"/>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4" name="Rectangle 183">
              <a:extLst>
                <a:ext uri="{FF2B5EF4-FFF2-40B4-BE49-F238E27FC236}">
                  <a16:creationId xmlns:a16="http://schemas.microsoft.com/office/drawing/2014/main" id="{535E99CA-99FA-40DF-8EA6-D0B1B65FAB1D}"/>
                </a:ext>
              </a:extLst>
            </p:cNvPr>
            <p:cNvSpPr/>
            <p:nvPr/>
          </p:nvSpPr>
          <p:spPr bwMode="auto">
            <a:xfrm>
              <a:off x="3169561" y="2559086"/>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Rectangle 184">
              <a:extLst>
                <a:ext uri="{FF2B5EF4-FFF2-40B4-BE49-F238E27FC236}">
                  <a16:creationId xmlns:a16="http://schemas.microsoft.com/office/drawing/2014/main" id="{50FDEC53-759A-4925-A3AE-789B475DB5FB}"/>
                </a:ext>
              </a:extLst>
            </p:cNvPr>
            <p:cNvSpPr/>
            <p:nvPr/>
          </p:nvSpPr>
          <p:spPr bwMode="auto">
            <a:xfrm>
              <a:off x="3475037" y="2754996"/>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Rectangle 185">
              <a:extLst>
                <a:ext uri="{FF2B5EF4-FFF2-40B4-BE49-F238E27FC236}">
                  <a16:creationId xmlns:a16="http://schemas.microsoft.com/office/drawing/2014/main" id="{F42A8014-09E9-41B5-B361-4863483B2A2A}"/>
                </a:ext>
              </a:extLst>
            </p:cNvPr>
            <p:cNvSpPr/>
            <p:nvPr/>
          </p:nvSpPr>
          <p:spPr bwMode="auto">
            <a:xfrm>
              <a:off x="3511785" y="2389273"/>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Rectangle 186">
              <a:extLst>
                <a:ext uri="{FF2B5EF4-FFF2-40B4-BE49-F238E27FC236}">
                  <a16:creationId xmlns:a16="http://schemas.microsoft.com/office/drawing/2014/main" id="{9441D20E-87F5-461B-813A-AB1138861782}"/>
                </a:ext>
              </a:extLst>
            </p:cNvPr>
            <p:cNvSpPr/>
            <p:nvPr/>
          </p:nvSpPr>
          <p:spPr bwMode="auto">
            <a:xfrm>
              <a:off x="3892785" y="2330486"/>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Oval 187">
              <a:extLst>
                <a:ext uri="{FF2B5EF4-FFF2-40B4-BE49-F238E27FC236}">
                  <a16:creationId xmlns:a16="http://schemas.microsoft.com/office/drawing/2014/main" id="{9B51FE2C-138C-485A-A562-1E9552C79159}"/>
                </a:ext>
              </a:extLst>
            </p:cNvPr>
            <p:cNvSpPr/>
            <p:nvPr/>
          </p:nvSpPr>
          <p:spPr bwMode="auto">
            <a:xfrm>
              <a:off x="4999037" y="3649662"/>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E2DC16FD-67DE-4219-A36A-AB009271C595}"/>
                </a:ext>
              </a:extLst>
            </p:cNvPr>
            <p:cNvSpPr/>
            <p:nvPr/>
          </p:nvSpPr>
          <p:spPr bwMode="auto">
            <a:xfrm>
              <a:off x="5247025" y="3459162"/>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0" name="Oval 189">
              <a:extLst>
                <a:ext uri="{FF2B5EF4-FFF2-40B4-BE49-F238E27FC236}">
                  <a16:creationId xmlns:a16="http://schemas.microsoft.com/office/drawing/2014/main" id="{1C2DF17D-3B60-49B2-947D-537AD182732B}"/>
                </a:ext>
              </a:extLst>
            </p:cNvPr>
            <p:cNvSpPr/>
            <p:nvPr/>
          </p:nvSpPr>
          <p:spPr bwMode="auto">
            <a:xfrm>
              <a:off x="5290595" y="3850177"/>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Oval 190">
              <a:extLst>
                <a:ext uri="{FF2B5EF4-FFF2-40B4-BE49-F238E27FC236}">
                  <a16:creationId xmlns:a16="http://schemas.microsoft.com/office/drawing/2014/main" id="{013A945D-8C93-4BE2-A5D1-33ADCE3B6C27}"/>
                </a:ext>
              </a:extLst>
            </p:cNvPr>
            <p:cNvSpPr/>
            <p:nvPr/>
          </p:nvSpPr>
          <p:spPr bwMode="auto">
            <a:xfrm>
              <a:off x="5532815" y="3588823"/>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Oval 191">
              <a:extLst>
                <a:ext uri="{FF2B5EF4-FFF2-40B4-BE49-F238E27FC236}">
                  <a16:creationId xmlns:a16="http://schemas.microsoft.com/office/drawing/2014/main" id="{65B30171-960D-4B85-80F8-6C741226D598}"/>
                </a:ext>
              </a:extLst>
            </p:cNvPr>
            <p:cNvSpPr/>
            <p:nvPr/>
          </p:nvSpPr>
          <p:spPr bwMode="auto">
            <a:xfrm>
              <a:off x="5775656" y="3749446"/>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Oval 192">
              <a:extLst>
                <a:ext uri="{FF2B5EF4-FFF2-40B4-BE49-F238E27FC236}">
                  <a16:creationId xmlns:a16="http://schemas.microsoft.com/office/drawing/2014/main" id="{ADBD4CCA-DB40-461E-A9ED-696A985E6DE0}"/>
                </a:ext>
              </a:extLst>
            </p:cNvPr>
            <p:cNvSpPr/>
            <p:nvPr/>
          </p:nvSpPr>
          <p:spPr bwMode="auto">
            <a:xfrm>
              <a:off x="5669555" y="4138664"/>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5A25FDB6-E1C1-4CD1-B9B6-A4973D1DB44E}"/>
                </a:ext>
              </a:extLst>
            </p:cNvPr>
            <p:cNvSpPr/>
            <p:nvPr/>
          </p:nvSpPr>
          <p:spPr bwMode="auto">
            <a:xfrm>
              <a:off x="6142037" y="4090857"/>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5" name="Oval 194">
              <a:extLst>
                <a:ext uri="{FF2B5EF4-FFF2-40B4-BE49-F238E27FC236}">
                  <a16:creationId xmlns:a16="http://schemas.microsoft.com/office/drawing/2014/main" id="{3CCDCDD6-F61B-4CF4-9D69-2A320BFDAD2D}"/>
                </a:ext>
              </a:extLst>
            </p:cNvPr>
            <p:cNvSpPr/>
            <p:nvPr/>
          </p:nvSpPr>
          <p:spPr bwMode="auto">
            <a:xfrm>
              <a:off x="6599237" y="3735877"/>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Oval 195">
              <a:extLst>
                <a:ext uri="{FF2B5EF4-FFF2-40B4-BE49-F238E27FC236}">
                  <a16:creationId xmlns:a16="http://schemas.microsoft.com/office/drawing/2014/main" id="{9ED6B839-8B0F-4826-8CD3-CF1440FDD3C2}"/>
                </a:ext>
              </a:extLst>
            </p:cNvPr>
            <p:cNvSpPr/>
            <p:nvPr/>
          </p:nvSpPr>
          <p:spPr bwMode="auto">
            <a:xfrm>
              <a:off x="6675437" y="3401328"/>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B3DE5584-CADB-4585-8723-838C284CDFBD}"/>
                </a:ext>
              </a:extLst>
            </p:cNvPr>
            <p:cNvSpPr/>
            <p:nvPr/>
          </p:nvSpPr>
          <p:spPr bwMode="auto">
            <a:xfrm>
              <a:off x="6263726" y="3582242"/>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Oval 197">
              <a:extLst>
                <a:ext uri="{FF2B5EF4-FFF2-40B4-BE49-F238E27FC236}">
                  <a16:creationId xmlns:a16="http://schemas.microsoft.com/office/drawing/2014/main" id="{904B1E44-122E-4B70-89BD-1631D68BEDE8}"/>
                </a:ext>
              </a:extLst>
            </p:cNvPr>
            <p:cNvSpPr/>
            <p:nvPr/>
          </p:nvSpPr>
          <p:spPr bwMode="auto">
            <a:xfrm>
              <a:off x="5980665" y="3476167"/>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Oval 198">
              <a:extLst>
                <a:ext uri="{FF2B5EF4-FFF2-40B4-BE49-F238E27FC236}">
                  <a16:creationId xmlns:a16="http://schemas.microsoft.com/office/drawing/2014/main" id="{C09A502C-8CD8-4735-94E6-8BB1B2A81FC1}"/>
                </a:ext>
              </a:extLst>
            </p:cNvPr>
            <p:cNvSpPr/>
            <p:nvPr/>
          </p:nvSpPr>
          <p:spPr bwMode="auto">
            <a:xfrm>
              <a:off x="6370637" y="3127286"/>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Oval 199">
              <a:extLst>
                <a:ext uri="{FF2B5EF4-FFF2-40B4-BE49-F238E27FC236}">
                  <a16:creationId xmlns:a16="http://schemas.microsoft.com/office/drawing/2014/main" id="{6461CD15-6E9F-44BC-B8EE-CE496A80519E}"/>
                </a:ext>
              </a:extLst>
            </p:cNvPr>
            <p:cNvSpPr/>
            <p:nvPr/>
          </p:nvSpPr>
          <p:spPr bwMode="auto">
            <a:xfrm>
              <a:off x="6004256" y="3151080"/>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1B4935E2-11BA-4117-A5BC-CEBD25BA3873}"/>
                </a:ext>
              </a:extLst>
            </p:cNvPr>
            <p:cNvSpPr/>
            <p:nvPr/>
          </p:nvSpPr>
          <p:spPr bwMode="auto">
            <a:xfrm>
              <a:off x="5694875" y="3347757"/>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Oval 201">
              <a:extLst>
                <a:ext uri="{FF2B5EF4-FFF2-40B4-BE49-F238E27FC236}">
                  <a16:creationId xmlns:a16="http://schemas.microsoft.com/office/drawing/2014/main" id="{F366A78A-579C-40C4-A007-153DEEB88671}"/>
                </a:ext>
              </a:extLst>
            </p:cNvPr>
            <p:cNvSpPr/>
            <p:nvPr/>
          </p:nvSpPr>
          <p:spPr bwMode="auto">
            <a:xfrm>
              <a:off x="5432756" y="3078162"/>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Oval 202">
              <a:extLst>
                <a:ext uri="{FF2B5EF4-FFF2-40B4-BE49-F238E27FC236}">
                  <a16:creationId xmlns:a16="http://schemas.microsoft.com/office/drawing/2014/main" id="{BD01BADE-F8B8-4E79-B46F-686F213E164F}"/>
                </a:ext>
              </a:extLst>
            </p:cNvPr>
            <p:cNvSpPr/>
            <p:nvPr/>
          </p:nvSpPr>
          <p:spPr bwMode="auto">
            <a:xfrm>
              <a:off x="5783855" y="2943475"/>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C4C4961B-444C-4878-976F-F1FA89007A63}"/>
                </a:ext>
              </a:extLst>
            </p:cNvPr>
            <p:cNvSpPr/>
            <p:nvPr/>
          </p:nvSpPr>
          <p:spPr bwMode="auto">
            <a:xfrm>
              <a:off x="6134954" y="2777152"/>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Left Brace 204">
              <a:extLst>
                <a:ext uri="{FF2B5EF4-FFF2-40B4-BE49-F238E27FC236}">
                  <a16:creationId xmlns:a16="http://schemas.microsoft.com/office/drawing/2014/main" id="{CBD929CA-91D9-4B83-A800-43EAABA3CE55}"/>
                </a:ext>
              </a:extLst>
            </p:cNvPr>
            <p:cNvSpPr/>
            <p:nvPr/>
          </p:nvSpPr>
          <p:spPr>
            <a:xfrm rot="16200000">
              <a:off x="3044247" y="3623647"/>
              <a:ext cx="167677" cy="1760703"/>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Left Brace 205">
              <a:extLst>
                <a:ext uri="{FF2B5EF4-FFF2-40B4-BE49-F238E27FC236}">
                  <a16:creationId xmlns:a16="http://schemas.microsoft.com/office/drawing/2014/main" id="{A1B45FF0-733D-4E10-995F-548DE5C6282B}"/>
                </a:ext>
              </a:extLst>
            </p:cNvPr>
            <p:cNvSpPr/>
            <p:nvPr/>
          </p:nvSpPr>
          <p:spPr>
            <a:xfrm rot="16200000">
              <a:off x="5739632" y="3347231"/>
              <a:ext cx="167677" cy="2313533"/>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TextBox 206">
              <a:extLst>
                <a:ext uri="{FF2B5EF4-FFF2-40B4-BE49-F238E27FC236}">
                  <a16:creationId xmlns:a16="http://schemas.microsoft.com/office/drawing/2014/main" id="{1F499706-D17F-452B-97AF-580568A773FA}"/>
                </a:ext>
              </a:extLst>
            </p:cNvPr>
            <p:cNvSpPr txBox="1"/>
            <p:nvPr/>
          </p:nvSpPr>
          <p:spPr>
            <a:xfrm>
              <a:off x="2578022" y="4648220"/>
              <a:ext cx="1118081" cy="427440"/>
            </a:xfrm>
            <a:prstGeom prst="rect">
              <a:avLst/>
            </a:prstGeom>
            <a:noFill/>
          </p:spPr>
          <p:txBody>
            <a:bodyPr wrap="none" lIns="0" tIns="0" rIns="0" bIns="0"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D83B01"/>
                  </a:solidFill>
                  <a:effectLst/>
                  <a:uLnTx/>
                  <a:uFillTx/>
                  <a:latin typeface="Segoe UI Semilight"/>
                  <a:ea typeface="+mn-ea"/>
                  <a:cs typeface="+mn-cs"/>
                </a:rPr>
                <a:t>Class 1</a:t>
              </a:r>
            </a:p>
          </p:txBody>
        </p:sp>
        <p:sp>
          <p:nvSpPr>
            <p:cNvPr id="208" name="TextBox 207">
              <a:extLst>
                <a:ext uri="{FF2B5EF4-FFF2-40B4-BE49-F238E27FC236}">
                  <a16:creationId xmlns:a16="http://schemas.microsoft.com/office/drawing/2014/main" id="{6AC3CB2A-67EA-4337-B1E6-64D8A79AC220}"/>
                </a:ext>
              </a:extLst>
            </p:cNvPr>
            <p:cNvSpPr txBox="1"/>
            <p:nvPr/>
          </p:nvSpPr>
          <p:spPr>
            <a:xfrm>
              <a:off x="5273615" y="4648220"/>
              <a:ext cx="1118081" cy="427440"/>
            </a:xfrm>
            <a:prstGeom prst="rect">
              <a:avLst/>
            </a:prstGeom>
            <a:noFill/>
          </p:spPr>
          <p:txBody>
            <a:bodyPr wrap="none" lIns="0" tIns="0" rIns="0" bIns="0"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D83B01"/>
                  </a:solidFill>
                  <a:effectLst/>
                  <a:uLnTx/>
                  <a:uFillTx/>
                  <a:latin typeface="Segoe UI Semilight"/>
                  <a:ea typeface="+mn-ea"/>
                  <a:cs typeface="+mn-cs"/>
                </a:rPr>
                <a:t>Class 1</a:t>
              </a:r>
            </a:p>
          </p:txBody>
        </p:sp>
        <p:cxnSp>
          <p:nvCxnSpPr>
            <p:cNvPr id="209" name="Straight Connector 208">
              <a:extLst>
                <a:ext uri="{FF2B5EF4-FFF2-40B4-BE49-F238E27FC236}">
                  <a16:creationId xmlns:a16="http://schemas.microsoft.com/office/drawing/2014/main" id="{A1C4FB7B-AC30-4148-80E4-37E57E4AEE8F}"/>
                </a:ext>
              </a:extLst>
            </p:cNvPr>
            <p:cNvCxnSpPr>
              <a:cxnSpLocks/>
            </p:cNvCxnSpPr>
            <p:nvPr/>
          </p:nvCxnSpPr>
          <p:spPr>
            <a:xfrm flipV="1">
              <a:off x="3908639" y="1861933"/>
              <a:ext cx="1463563" cy="2369871"/>
            </a:xfrm>
            <a:prstGeom prst="line">
              <a:avLst/>
            </a:prstGeom>
            <a:ln w="12700">
              <a:solidFill>
                <a:schemeClr val="tx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FEC39D11-1005-48EC-8E4E-AE955993FAD8}"/>
                </a:ext>
              </a:extLst>
            </p:cNvPr>
            <p:cNvSpPr txBox="1"/>
            <p:nvPr/>
          </p:nvSpPr>
          <p:spPr>
            <a:xfrm>
              <a:off x="5294237" y="1433718"/>
              <a:ext cx="692613" cy="427440"/>
            </a:xfrm>
            <a:prstGeom prst="rect">
              <a:avLst/>
            </a:prstGeom>
            <a:noFill/>
          </p:spPr>
          <p:txBody>
            <a:bodyPr wrap="none" lIns="0" tIns="0" rIns="0" bIns="0"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D83B01"/>
                  </a:solidFill>
                  <a:effectLst/>
                  <a:uLnTx/>
                  <a:uFillTx/>
                  <a:latin typeface="Segoe UI Semilight"/>
                  <a:ea typeface="+mn-ea"/>
                  <a:cs typeface="+mn-cs"/>
                </a:rPr>
                <a:t>Gap</a:t>
              </a:r>
            </a:p>
          </p:txBody>
        </p:sp>
        <p:cxnSp>
          <p:nvCxnSpPr>
            <p:cNvPr id="211" name="Straight Connector 210">
              <a:extLst>
                <a:ext uri="{FF2B5EF4-FFF2-40B4-BE49-F238E27FC236}">
                  <a16:creationId xmlns:a16="http://schemas.microsoft.com/office/drawing/2014/main" id="{1B1A73D2-0C45-4E86-9706-C08549C49270}"/>
                </a:ext>
              </a:extLst>
            </p:cNvPr>
            <p:cNvCxnSpPr>
              <a:cxnSpLocks/>
            </p:cNvCxnSpPr>
            <p:nvPr/>
          </p:nvCxnSpPr>
          <p:spPr>
            <a:xfrm flipV="1">
              <a:off x="3312388" y="1760189"/>
              <a:ext cx="1481309" cy="2398600"/>
            </a:xfrm>
            <a:prstGeom prst="line">
              <a:avLst/>
            </a:prstGeom>
            <a:ln w="12700">
              <a:solidFill>
                <a:schemeClr val="tx2">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803C2FF-7194-4DEC-81FC-0DBF61BAD821}"/>
                </a:ext>
              </a:extLst>
            </p:cNvPr>
            <p:cNvCxnSpPr>
              <a:cxnSpLocks/>
            </p:cNvCxnSpPr>
            <p:nvPr/>
          </p:nvCxnSpPr>
          <p:spPr>
            <a:xfrm flipV="1">
              <a:off x="4492351" y="1930734"/>
              <a:ext cx="1478704" cy="2394385"/>
            </a:xfrm>
            <a:prstGeom prst="line">
              <a:avLst/>
            </a:prstGeom>
            <a:ln w="12700">
              <a:solidFill>
                <a:schemeClr val="tx2">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D4F9C773-0AD8-4A21-B226-D1AF0AEA39DE}"/>
                </a:ext>
              </a:extLst>
            </p:cNvPr>
            <p:cNvSpPr/>
            <p:nvPr/>
          </p:nvSpPr>
          <p:spPr bwMode="auto">
            <a:xfrm>
              <a:off x="3860959" y="2963862"/>
              <a:ext cx="228600" cy="228600"/>
            </a:xfrm>
            <a:prstGeom prst="rect">
              <a:avLst/>
            </a:prstGeom>
            <a:solidFill>
              <a:schemeClr val="bg1"/>
            </a:solidFill>
            <a:ln w="12700">
              <a:solidFill>
                <a:schemeClr val="tx2">
                  <a:alpha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Oval 213">
              <a:extLst>
                <a:ext uri="{FF2B5EF4-FFF2-40B4-BE49-F238E27FC236}">
                  <a16:creationId xmlns:a16="http://schemas.microsoft.com/office/drawing/2014/main" id="{2E032F13-9A3D-42C2-A1D5-FE687BDBD4C2}"/>
                </a:ext>
              </a:extLst>
            </p:cNvPr>
            <p:cNvSpPr/>
            <p:nvPr/>
          </p:nvSpPr>
          <p:spPr bwMode="auto">
            <a:xfrm>
              <a:off x="4694237" y="3687762"/>
              <a:ext cx="228600" cy="22860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Oval 214">
              <a:extLst>
                <a:ext uri="{FF2B5EF4-FFF2-40B4-BE49-F238E27FC236}">
                  <a16:creationId xmlns:a16="http://schemas.microsoft.com/office/drawing/2014/main" id="{545056EB-B56F-470E-8394-C7400A527F2D}"/>
                </a:ext>
              </a:extLst>
            </p:cNvPr>
            <p:cNvSpPr/>
            <p:nvPr/>
          </p:nvSpPr>
          <p:spPr bwMode="auto">
            <a:xfrm>
              <a:off x="5094287" y="3041430"/>
              <a:ext cx="228600" cy="22860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 name="Title 3">
            <a:extLst>
              <a:ext uri="{FF2B5EF4-FFF2-40B4-BE49-F238E27FC236}">
                <a16:creationId xmlns:a16="http://schemas.microsoft.com/office/drawing/2014/main" id="{5F9CFE52-659E-47EA-BA32-C2F3EF18FD16}"/>
              </a:ext>
            </a:extLst>
          </p:cNvPr>
          <p:cNvSpPr>
            <a:spLocks noGrp="1"/>
          </p:cNvSpPr>
          <p:nvPr>
            <p:ph type="title"/>
          </p:nvPr>
        </p:nvSpPr>
        <p:spPr>
          <a:xfrm>
            <a:off x="80375" y="-127900"/>
            <a:ext cx="11889564" cy="917575"/>
          </a:xfrm>
        </p:spPr>
        <p:txBody>
          <a:bodyPr/>
          <a:lstStyle/>
          <a:p>
            <a:r>
              <a:rPr lang="en-US" dirty="0">
                <a:solidFill>
                  <a:schemeClr val="tx2"/>
                </a:solidFill>
                <a:latin typeface="+mn-lt"/>
              </a:rPr>
              <a:t>Identifying Snow Leopards</a:t>
            </a:r>
            <a:br>
              <a:rPr lang="en-US" dirty="0">
                <a:solidFill>
                  <a:schemeClr val="tx2"/>
                </a:solidFill>
                <a:latin typeface="+mn-lt"/>
              </a:rPr>
            </a:br>
            <a:r>
              <a:rPr lang="en-US" dirty="0">
                <a:solidFill>
                  <a:schemeClr val="tx2"/>
                </a:solidFill>
                <a:latin typeface="+mn-lt"/>
              </a:rPr>
              <a:t>Computer vision and classification on Spark</a:t>
            </a:r>
          </a:p>
        </p:txBody>
      </p:sp>
    </p:spTree>
    <p:extLst>
      <p:ext uri="{BB962C8B-B14F-4D97-AF65-F5344CB8AC3E}">
        <p14:creationId xmlns:p14="http://schemas.microsoft.com/office/powerpoint/2010/main" val="5926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664961" y="1744662"/>
            <a:ext cx="1359472" cy="3412220"/>
            <a:chOff x="8509237" y="1379741"/>
            <a:chExt cx="1622243"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69848" y="2950805"/>
              <a:ext cx="1461632" cy="1634952"/>
              <a:chOff x="8669848" y="2950805"/>
              <a:chExt cx="1461632" cy="1634952"/>
            </a:xfrm>
          </p:grpSpPr>
          <p:sp>
            <p:nvSpPr>
              <p:cNvPr id="190" name="Rectangle 189"/>
              <p:cNvSpPr/>
              <p:nvPr/>
            </p:nvSpPr>
            <p:spPr>
              <a:xfrm>
                <a:off x="8669848" y="4289939"/>
                <a:ext cx="1461632" cy="295818"/>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 name="Group 6"/>
          <p:cNvGrpSpPr/>
          <p:nvPr/>
        </p:nvGrpSpPr>
        <p:grpSpPr>
          <a:xfrm>
            <a:off x="1484287" y="1744662"/>
            <a:ext cx="1423118" cy="3412220"/>
            <a:chOff x="2306803" y="1379741"/>
            <a:chExt cx="1698191"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92"/>
            <p:cNvSpPr/>
            <p:nvPr/>
          </p:nvSpPr>
          <p:spPr>
            <a:xfrm>
              <a:off x="2328262" y="4200724"/>
              <a:ext cx="692970"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Social</a:t>
              </a:r>
            </a:p>
          </p:txBody>
        </p:sp>
        <p:sp>
          <p:nvSpPr>
            <p:cNvPr id="94" name="Rectangle 93"/>
            <p:cNvSpPr/>
            <p:nvPr/>
          </p:nvSpPr>
          <p:spPr>
            <a:xfrm>
              <a:off x="2478483" y="1786107"/>
              <a:ext cx="542748"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LOB</a:t>
              </a:r>
            </a:p>
          </p:txBody>
        </p:sp>
        <p:sp>
          <p:nvSpPr>
            <p:cNvPr id="95" name="Rectangle 94"/>
            <p:cNvSpPr/>
            <p:nvPr/>
          </p:nvSpPr>
          <p:spPr>
            <a:xfrm>
              <a:off x="2316558" y="3018334"/>
              <a:ext cx="704675"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Graph</a:t>
              </a:r>
            </a:p>
          </p:txBody>
        </p:sp>
        <p:sp>
          <p:nvSpPr>
            <p:cNvPr id="96" name="Rectangle 95"/>
            <p:cNvSpPr/>
            <p:nvPr/>
          </p:nvSpPr>
          <p:spPr>
            <a:xfrm>
              <a:off x="2542865" y="4856534"/>
              <a:ext cx="478367"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8" name="Rectangle 167"/>
            <p:cNvSpPr/>
            <p:nvPr/>
          </p:nvSpPr>
          <p:spPr>
            <a:xfrm>
              <a:off x="2306803" y="3641982"/>
              <a:ext cx="714429"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p:cNvSpPr/>
            <p:nvPr/>
          </p:nvSpPr>
          <p:spPr>
            <a:xfrm>
              <a:off x="2427760" y="2409756"/>
              <a:ext cx="593472"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124" name="Freeform 128"/>
          <p:cNvSpPr>
            <a:spLocks noChangeAspect="1"/>
          </p:cNvSpPr>
          <p:nvPr/>
        </p:nvSpPr>
        <p:spPr bwMode="black">
          <a:xfrm>
            <a:off x="2009994" y="546098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TextBox 124"/>
          <p:cNvSpPr txBox="1"/>
          <p:nvPr/>
        </p:nvSpPr>
        <p:spPr>
          <a:xfrm>
            <a:off x="1999449" y="5798096"/>
            <a:ext cx="422706" cy="141256"/>
          </a:xfrm>
          <a:prstGeom prst="rect">
            <a:avLst/>
          </a:prstGeom>
          <a:noFill/>
        </p:spPr>
        <p:txBody>
          <a:bodyPr wrap="square" lIns="0" tIns="0" rIns="0" bIns="0" rtlCol="0">
            <a:no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020" b="1" i="0" u="none" strike="noStrike" kern="1200" cap="none" spc="0" normalizeH="0" baseline="0" noProof="0">
                <a:ln>
                  <a:solidFill>
                    <a:srgbClr val="FFFFFF">
                      <a:alpha val="0"/>
                    </a:srgbClr>
                  </a:solidFill>
                </a:ln>
                <a:solidFill>
                  <a:srgbClr val="505050"/>
                </a:solidFill>
                <a:effectLst/>
                <a:uLnTx/>
                <a:uFillTx/>
                <a:latin typeface="Segoe UI Semibold" charset="0"/>
                <a:ea typeface="Segoe UI Semibold" charset="0"/>
                <a:cs typeface="Segoe UI Semibold" charset="0"/>
              </a:rPr>
              <a:t>Cloud</a:t>
            </a:r>
          </a:p>
        </p:txBody>
      </p:sp>
      <p:sp>
        <p:nvSpPr>
          <p:cNvPr id="126" name="Freeform 125"/>
          <p:cNvSpPr/>
          <p:nvPr/>
        </p:nvSpPr>
        <p:spPr bwMode="auto">
          <a:xfrm rot="16200000">
            <a:off x="2155990" y="496983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7" name="Freeform 126"/>
          <p:cNvSpPr/>
          <p:nvPr/>
        </p:nvSpPr>
        <p:spPr bwMode="auto">
          <a:xfrm rot="16200000">
            <a:off x="2142599" y="516813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3038428" y="247580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664353" y="247580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90278" y="247580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91967" y="247580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Semibold" panose="020B0702040204020203" pitchFamily="34" charset="0"/>
              </a:rPr>
              <a:t>MODEL &amp; SERVE</a:t>
            </a:r>
          </a:p>
        </p:txBody>
      </p:sp>
      <p:grpSp>
        <p:nvGrpSpPr>
          <p:cNvPr id="10" name="Group 9"/>
          <p:cNvGrpSpPr/>
          <p:nvPr/>
        </p:nvGrpSpPr>
        <p:grpSpPr>
          <a:xfrm>
            <a:off x="3303083" y="325131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3094745" y="3872385"/>
            <a:ext cx="1471751" cy="398396"/>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Data orchestration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966725" y="3872385"/>
            <a:ext cx="979641" cy="398396"/>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Data lake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339321" y="3872385"/>
            <a:ext cx="1486304" cy="390620"/>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Hadoop/Spark/SQL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and ML</a:t>
            </a:r>
          </a:p>
        </p:txBody>
      </p:sp>
      <p:grpSp>
        <p:nvGrpSpPr>
          <p:cNvPr id="9" name="Group 8"/>
          <p:cNvGrpSpPr/>
          <p:nvPr/>
        </p:nvGrpSpPr>
        <p:grpSpPr>
          <a:xfrm>
            <a:off x="5177633" y="319374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123299" y="301757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p:cNvGrpSpPr/>
          <p:nvPr/>
        </p:nvGrpSpPr>
        <p:grpSpPr>
          <a:xfrm>
            <a:off x="6892537" y="326587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274687" y="1022398"/>
            <a:ext cx="11887100" cy="56502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20000"/>
              </a:spcBef>
              <a:spcAft>
                <a:spcPct val="0"/>
              </a:spcAft>
              <a:buClrTx/>
              <a:buSzPct val="90000"/>
              <a:buFont typeface="Arial" pitchFamily="34" charset="0"/>
              <a:buNone/>
              <a:tabLst/>
              <a:defRPr/>
            </a:pPr>
            <a:r>
              <a:rPr kumimoji="0" lang="en-US" sz="1400" b="0" i="0" u="none" strike="noStrike" kern="0" cap="none" spc="100" normalizeH="0" baseline="0" noProof="0" dirty="0">
                <a:ln>
                  <a:noFill/>
                </a:ln>
                <a:solidFill>
                  <a:srgbClr val="D83B01"/>
                </a:solidFill>
                <a:effectLst/>
                <a:uLnTx/>
                <a:uFillTx/>
                <a:latin typeface="Segoe UI Semilight"/>
                <a:ea typeface="+mn-ea"/>
                <a:cs typeface="Segoe UI Light" panose="020B0502040204020203" pitchFamily="34" charset="0"/>
              </a:rPr>
              <a:t>.</a:t>
            </a: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747125" y="305346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351837" y="380206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145" name="TextBox 144">
            <a:extLst>
              <a:ext uri="{FF2B5EF4-FFF2-40B4-BE49-F238E27FC236}">
                <a16:creationId xmlns:a16="http://schemas.microsoft.com/office/drawing/2014/main" id="{A9D52BF6-60B9-459C-9313-C4EF10AD3E8F}"/>
              </a:ext>
            </a:extLst>
          </p:cNvPr>
          <p:cNvSpPr txBox="1"/>
          <p:nvPr/>
        </p:nvSpPr>
        <p:spPr>
          <a:xfrm>
            <a:off x="8800893" y="3432206"/>
            <a:ext cx="422706" cy="141256"/>
          </a:xfrm>
          <a:prstGeom prst="rect">
            <a:avLst/>
          </a:prstGeom>
          <a:noFill/>
        </p:spPr>
        <p:txBody>
          <a:bodyPr wrap="square" lIns="0" tIns="0" rIns="0" bIns="0" rtlCol="0">
            <a:no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020" b="1" i="0" u="none" strike="noStrike" kern="1200" cap="none" spc="0" normalizeH="0" baseline="0" noProof="0">
                <a:ln>
                  <a:solidFill>
                    <a:srgbClr val="FFFFFF">
                      <a:alpha val="0"/>
                    </a:srgbClr>
                  </a:solidFill>
                </a:ln>
                <a:solidFill>
                  <a:srgbClr val="505050"/>
                </a:solidFill>
                <a:effectLst/>
                <a:uLnTx/>
                <a:uFillTx/>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862061" y="4051372"/>
            <a:ext cx="40088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945974" y="3447394"/>
            <a:ext cx="634463" cy="126068"/>
          </a:xfrm>
          <a:prstGeom prst="rect">
            <a:avLst/>
          </a:prstGeom>
          <a:noFill/>
        </p:spPr>
        <p:txBody>
          <a:bodyPr wrap="square" lIns="0" tIns="0" rIns="0" bIns="0" rtlCol="0">
            <a:no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020" b="1" i="0" u="none" strike="noStrike" kern="1200" cap="none" spc="0" normalizeH="0" baseline="0" noProof="0">
                <a:ln>
                  <a:solidFill>
                    <a:srgbClr val="FFFFFF">
                      <a:alpha val="0"/>
                    </a:srgbClr>
                  </a:solidFill>
                </a:ln>
                <a:solidFill>
                  <a:srgbClr val="505050"/>
                </a:solidFill>
                <a:effectLst/>
                <a:uLnTx/>
                <a:uFillTx/>
                <a:latin typeface="Segoe UI Semibold" charset="0"/>
                <a:ea typeface="Segoe UI Semibold" charset="0"/>
                <a:cs typeface="Segoe UI Semibold" charset="0"/>
              </a:rPr>
              <a:t>On-</a:t>
            </a:r>
            <a:r>
              <a:rPr kumimoji="0" lang="en-US" sz="1020" b="1" i="0" u="none" strike="noStrike" kern="1200" cap="none" spc="0" normalizeH="0" baseline="0" noProof="0" err="1">
                <a:ln>
                  <a:solidFill>
                    <a:srgbClr val="FFFFFF">
                      <a:alpha val="0"/>
                    </a:srgbClr>
                  </a:solidFill>
                </a:ln>
                <a:solidFill>
                  <a:srgbClr val="505050"/>
                </a:solidFill>
                <a:effectLst/>
                <a:uLnTx/>
                <a:uFillTx/>
                <a:latin typeface="Segoe UI Semibold" charset="0"/>
                <a:ea typeface="Segoe UI Semibold" charset="0"/>
                <a:cs typeface="Segoe UI Semibold" charset="0"/>
              </a:rPr>
              <a:t>prem</a:t>
            </a:r>
            <a:r>
              <a:rPr kumimoji="0" lang="en-US" sz="1020" b="1" i="0" u="none" strike="noStrike" kern="1200" cap="none" spc="0" normalizeH="0" baseline="0" noProof="0">
                <a:ln>
                  <a:solidFill>
                    <a:srgbClr val="FFFFFF">
                      <a:alpha val="0"/>
                    </a:srgbClr>
                  </a:solidFill>
                </a:ln>
                <a:solidFill>
                  <a:srgbClr val="505050"/>
                </a:solidFill>
                <a:effectLst/>
                <a:uLnTx/>
                <a:uFillTx/>
                <a:latin typeface="Segoe UI Semibold" charset="0"/>
                <a:ea typeface="Segoe UI Semibold" charset="0"/>
                <a:cs typeface="Segoe UI Semibold" charset="0"/>
              </a:rPr>
              <a:t> </a:t>
            </a:r>
          </a:p>
        </p:txBody>
      </p:sp>
      <p:grpSp>
        <p:nvGrpSpPr>
          <p:cNvPr id="8" name="Group 7">
            <a:extLst>
              <a:ext uri="{FF2B5EF4-FFF2-40B4-BE49-F238E27FC236}">
                <a16:creationId xmlns:a16="http://schemas.microsoft.com/office/drawing/2014/main" id="{1FCDE6B7-F225-4A83-BE3E-33BBB05759C1}"/>
              </a:ext>
            </a:extLst>
          </p:cNvPr>
          <p:cNvGrpSpPr/>
          <p:nvPr/>
        </p:nvGrpSpPr>
        <p:grpSpPr>
          <a:xfrm>
            <a:off x="5935294" y="2434059"/>
            <a:ext cx="3878743" cy="3733893"/>
            <a:chOff x="5935294" y="2434059"/>
            <a:chExt cx="3878743" cy="3733893"/>
          </a:xfrm>
        </p:grpSpPr>
        <p:sp>
          <p:nvSpPr>
            <p:cNvPr id="3" name="Rectangle 2">
              <a:extLst>
                <a:ext uri="{FF2B5EF4-FFF2-40B4-BE49-F238E27FC236}">
                  <a16:creationId xmlns:a16="http://schemas.microsoft.com/office/drawing/2014/main" id="{145DE06D-022A-4AF7-9BF3-1B06C7CC27E8}"/>
                </a:ext>
              </a:extLst>
            </p:cNvPr>
            <p:cNvSpPr/>
            <p:nvPr/>
          </p:nvSpPr>
          <p:spPr bwMode="auto">
            <a:xfrm>
              <a:off x="6248741" y="243405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248741" y="461731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935294" y="5700404"/>
              <a:ext cx="3878743" cy="467548"/>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Azure Machine Learning</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660868" y="517735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grpSp>
      </p:grpSp>
      <p:sp>
        <p:nvSpPr>
          <p:cNvPr id="11" name="Title 10">
            <a:extLst>
              <a:ext uri="{FF2B5EF4-FFF2-40B4-BE49-F238E27FC236}">
                <a16:creationId xmlns:a16="http://schemas.microsoft.com/office/drawing/2014/main" id="{42CA4BB2-2888-4D1C-A5FA-CFD769DA3871}"/>
              </a:ext>
            </a:extLst>
          </p:cNvPr>
          <p:cNvSpPr>
            <a:spLocks noGrp="1"/>
          </p:cNvSpPr>
          <p:nvPr>
            <p:ph type="title"/>
          </p:nvPr>
        </p:nvSpPr>
        <p:spPr>
          <a:xfrm>
            <a:off x="0" y="81515"/>
            <a:ext cx="12436475" cy="917575"/>
          </a:xfrm>
        </p:spPr>
        <p:txBody>
          <a:bodyPr/>
          <a:lstStyle/>
          <a:p>
            <a:r>
              <a:rPr lang="en-US" sz="2400" dirty="0"/>
              <a:t>The AI Development lifecycle</a:t>
            </a:r>
          </a:p>
        </p:txBody>
      </p:sp>
    </p:spTree>
    <p:extLst>
      <p:ext uri="{BB962C8B-B14F-4D97-AF65-F5344CB8AC3E}">
        <p14:creationId xmlns:p14="http://schemas.microsoft.com/office/powerpoint/2010/main" val="11109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229EA-B570-486F-930B-388D540B55CB}"/>
              </a:ext>
            </a:extLst>
          </p:cNvPr>
          <p:cNvSpPr>
            <a:spLocks noGrp="1"/>
          </p:cNvSpPr>
          <p:nvPr>
            <p:ph type="title"/>
          </p:nvPr>
        </p:nvSpPr>
        <p:spPr/>
        <p:txBody>
          <a:bodyPr/>
          <a:lstStyle/>
          <a:p>
            <a:r>
              <a:rPr lang="en-US" dirty="0"/>
              <a:t>Microsoft AI </a:t>
            </a:r>
            <a:r>
              <a:rPr lang="zh-TW" altLang="en-US" dirty="0"/>
              <a:t>平台概觀</a:t>
            </a:r>
            <a:endParaRPr lang="en-US" dirty="0"/>
          </a:p>
        </p:txBody>
      </p:sp>
    </p:spTree>
    <p:extLst>
      <p:ext uri="{BB962C8B-B14F-4D97-AF65-F5344CB8AC3E}">
        <p14:creationId xmlns:p14="http://schemas.microsoft.com/office/powerpoint/2010/main" val="1776642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41B4C49-D2BA-4FD8-9A40-95A4D8D27E8B}"/>
              </a:ext>
            </a:extLst>
          </p:cNvPr>
          <p:cNvGrpSpPr/>
          <p:nvPr/>
        </p:nvGrpSpPr>
        <p:grpSpPr>
          <a:xfrm>
            <a:off x="1972294" y="3863960"/>
            <a:ext cx="2626466" cy="1850761"/>
            <a:chOff x="1972294" y="3863960"/>
            <a:chExt cx="2626466" cy="1850761"/>
          </a:xfrm>
        </p:grpSpPr>
        <p:grpSp>
          <p:nvGrpSpPr>
            <p:cNvPr id="146" name="Group 326">
              <a:extLst>
                <a:ext uri="{FF2B5EF4-FFF2-40B4-BE49-F238E27FC236}">
                  <a16:creationId xmlns:a16="http://schemas.microsoft.com/office/drawing/2014/main" id="{7E0F1043-F0CA-443B-BD4F-E8261C55A521}"/>
                </a:ext>
              </a:extLst>
            </p:cNvPr>
            <p:cNvGrpSpPr>
              <a:grpSpLocks noChangeAspect="1"/>
            </p:cNvGrpSpPr>
            <p:nvPr/>
          </p:nvGrpSpPr>
          <p:grpSpPr bwMode="auto">
            <a:xfrm>
              <a:off x="2573915" y="3863960"/>
              <a:ext cx="1544024" cy="742960"/>
              <a:chOff x="6816" y="2557"/>
              <a:chExt cx="259" cy="136"/>
            </a:xfrm>
            <a:noFill/>
          </p:grpSpPr>
          <p:sp useBgFill="1">
            <p:nvSpPr>
              <p:cNvPr id="149" name="Freeform 328">
                <a:extLst>
                  <a:ext uri="{FF2B5EF4-FFF2-40B4-BE49-F238E27FC236}">
                    <a16:creationId xmlns:a16="http://schemas.microsoft.com/office/drawing/2014/main" id="{A4F5BA45-21D8-48DC-BEBD-195B7821F950}"/>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148" name="Rectangle 327">
                <a:extLst>
                  <a:ext uri="{FF2B5EF4-FFF2-40B4-BE49-F238E27FC236}">
                    <a16:creationId xmlns:a16="http://schemas.microsoft.com/office/drawing/2014/main" id="{0F260DCC-A8E6-4EE5-8A27-A2FC8299C3A0}"/>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40" name="Rectangle 139"/>
            <p:cNvSpPr/>
            <p:nvPr/>
          </p:nvSpPr>
          <p:spPr bwMode="auto">
            <a:xfrm>
              <a:off x="1972294" y="4651054"/>
              <a:ext cx="2626466" cy="1063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Notebooks</a:t>
              </a:r>
            </a:p>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IDEs</a:t>
              </a:r>
            </a:p>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Azure Machine Learning Workbench</a:t>
              </a:r>
            </a:p>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VS Code Tools for AI </a:t>
              </a:r>
            </a:p>
          </p:txBody>
        </p:sp>
      </p:grpSp>
      <p:sp>
        <p:nvSpPr>
          <p:cNvPr id="3" name="Title 2"/>
          <p:cNvSpPr>
            <a:spLocks noGrp="1"/>
          </p:cNvSpPr>
          <p:nvPr>
            <p:ph type="title"/>
          </p:nvPr>
        </p:nvSpPr>
        <p:spPr/>
        <p:txBody>
          <a:bodyPr/>
          <a:lstStyle/>
          <a:p>
            <a:r>
              <a:rPr lang="en-US" sz="4000" dirty="0"/>
              <a:t>New Capabilities </a:t>
            </a:r>
          </a:p>
        </p:txBody>
      </p:sp>
      <p:grpSp>
        <p:nvGrpSpPr>
          <p:cNvPr id="4" name="Group 3">
            <a:extLst>
              <a:ext uri="{FF2B5EF4-FFF2-40B4-BE49-F238E27FC236}">
                <a16:creationId xmlns:a16="http://schemas.microsoft.com/office/drawing/2014/main" id="{3FDDE22D-845C-4A2A-AC6F-8C30D3D8EC1C}"/>
              </a:ext>
            </a:extLst>
          </p:cNvPr>
          <p:cNvGrpSpPr/>
          <p:nvPr/>
        </p:nvGrpSpPr>
        <p:grpSpPr>
          <a:xfrm>
            <a:off x="301995" y="3142594"/>
            <a:ext cx="2960025" cy="1639474"/>
            <a:chOff x="301995" y="3142594"/>
            <a:chExt cx="2960025" cy="1639474"/>
          </a:xfrm>
        </p:grpSpPr>
        <p:sp>
          <p:nvSpPr>
            <p:cNvPr id="136" name="Freeform 128">
              <a:extLst>
                <a:ext uri="{FF2B5EF4-FFF2-40B4-BE49-F238E27FC236}">
                  <a16:creationId xmlns:a16="http://schemas.microsoft.com/office/drawing/2014/main" id="{D57F6130-7F7B-4EA4-88C1-4979DF34CD22}"/>
                </a:ext>
              </a:extLst>
            </p:cNvPr>
            <p:cNvSpPr>
              <a:spLocks noChangeAspect="1"/>
            </p:cNvSpPr>
            <p:nvPr/>
          </p:nvSpPr>
          <p:spPr bwMode="auto">
            <a:xfrm>
              <a:off x="1671887" y="3142594"/>
              <a:ext cx="1590133" cy="878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96EDD15-3D76-4B37-B293-033514616E3D}"/>
                </a:ext>
              </a:extLst>
            </p:cNvPr>
            <p:cNvSpPr/>
            <p:nvPr/>
          </p:nvSpPr>
          <p:spPr>
            <a:xfrm>
              <a:off x="301995" y="4041566"/>
              <a:ext cx="2057836" cy="740502"/>
            </a:xfrm>
            <a:prstGeom prst="rect">
              <a:avLst/>
            </a:prstGeom>
          </p:spPr>
          <p:txBody>
            <a:bodyPr wrap="square" lIns="93260" tIns="46630" rIns="93260" bIns="46630">
              <a:spAutoFit/>
            </a:bodyPr>
            <a:lstStyle/>
            <a:p>
              <a:pPr marL="0" marR="0" lvl="0" indent="0" algn="ctr" defTabSz="950481"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Experimentation and Model Management Services </a:t>
              </a:r>
            </a:p>
          </p:txBody>
        </p:sp>
      </p:grpSp>
      <p:sp>
        <p:nvSpPr>
          <p:cNvPr id="181" name="Rectangle 180">
            <a:extLst>
              <a:ext uri="{FF2B5EF4-FFF2-40B4-BE49-F238E27FC236}">
                <a16:creationId xmlns:a16="http://schemas.microsoft.com/office/drawing/2014/main" id="{147969A8-307F-40C6-B3AC-FF6667B641D1}"/>
              </a:ext>
            </a:extLst>
          </p:cNvPr>
          <p:cNvSpPr/>
          <p:nvPr/>
        </p:nvSpPr>
        <p:spPr bwMode="auto">
          <a:xfrm>
            <a:off x="1068220" y="1665514"/>
            <a:ext cx="3636386" cy="6481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204" normalizeH="0" baseline="0" noProof="0">
                <a:ln>
                  <a:noFill/>
                </a:ln>
                <a:solidFill>
                  <a:srgbClr val="0078D7"/>
                </a:solidFill>
                <a:effectLst/>
                <a:uLnTx/>
                <a:uFillTx/>
                <a:latin typeface="Segoe UI Semilight" charset="0"/>
                <a:ea typeface="+mn-ea"/>
                <a:cs typeface="Segoe UI Semilight" charset="0"/>
              </a:rPr>
              <a:t>AZURE MACHINE LEARNING SERVICES</a:t>
            </a:r>
          </a:p>
        </p:txBody>
      </p:sp>
      <p:grpSp>
        <p:nvGrpSpPr>
          <p:cNvPr id="6" name="Group 5">
            <a:extLst>
              <a:ext uri="{FF2B5EF4-FFF2-40B4-BE49-F238E27FC236}">
                <a16:creationId xmlns:a16="http://schemas.microsoft.com/office/drawing/2014/main" id="{E073E475-5CFE-427B-8BC5-98BB71C80015}"/>
              </a:ext>
            </a:extLst>
          </p:cNvPr>
          <p:cNvGrpSpPr/>
          <p:nvPr/>
        </p:nvGrpSpPr>
        <p:grpSpPr>
          <a:xfrm>
            <a:off x="3979989" y="1665515"/>
            <a:ext cx="6526975" cy="4215579"/>
            <a:chOff x="3979989" y="1665515"/>
            <a:chExt cx="6526975" cy="4215579"/>
          </a:xfrm>
        </p:grpSpPr>
        <p:cxnSp>
          <p:nvCxnSpPr>
            <p:cNvPr id="144" name="Straight Connector 143"/>
            <p:cNvCxnSpPr>
              <a:cxnSpLocks/>
            </p:cNvCxnSpPr>
            <p:nvPr/>
          </p:nvCxnSpPr>
          <p:spPr>
            <a:xfrm flipH="1">
              <a:off x="3979989" y="4249937"/>
              <a:ext cx="3670031"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bwMode="auto">
            <a:xfrm>
              <a:off x="8418053" y="2218402"/>
              <a:ext cx="1621763" cy="1807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Spark</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SQL Server </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Virtual machines </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GPUs</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Container services</a:t>
              </a:r>
            </a:p>
          </p:txBody>
        </p:sp>
        <p:sp>
          <p:nvSpPr>
            <p:cNvPr id="145" name="Rectangle 144"/>
            <p:cNvSpPr/>
            <p:nvPr/>
          </p:nvSpPr>
          <p:spPr bwMode="auto">
            <a:xfrm>
              <a:off x="8418053" y="4005820"/>
              <a:ext cx="2088911" cy="785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SQL Server</a:t>
              </a:r>
            </a:p>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Machine Learning Server</a:t>
              </a:r>
            </a:p>
          </p:txBody>
        </p:sp>
        <p:sp>
          <p:nvSpPr>
            <p:cNvPr id="147" name="Rectangle 146"/>
            <p:cNvSpPr/>
            <p:nvPr/>
          </p:nvSpPr>
          <p:spPr bwMode="auto">
            <a:xfrm>
              <a:off x="5429663" y="3945905"/>
              <a:ext cx="2296610" cy="343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ON-PREMISES</a:t>
              </a:r>
            </a:p>
          </p:txBody>
        </p:sp>
        <p:sp>
          <p:nvSpPr>
            <p:cNvPr id="175" name="Rectangle 174">
              <a:extLst>
                <a:ext uri="{FF2B5EF4-FFF2-40B4-BE49-F238E27FC236}">
                  <a16:creationId xmlns:a16="http://schemas.microsoft.com/office/drawing/2014/main" id="{F41A5AF1-2CBB-4FAF-9F95-1CDD6FC0FEE3}"/>
                </a:ext>
              </a:extLst>
            </p:cNvPr>
            <p:cNvSpPr/>
            <p:nvPr/>
          </p:nvSpPr>
          <p:spPr bwMode="auto">
            <a:xfrm>
              <a:off x="5429663" y="5331556"/>
              <a:ext cx="2156791" cy="343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EDGE</a:t>
              </a:r>
            </a:p>
          </p:txBody>
        </p:sp>
        <p:sp>
          <p:nvSpPr>
            <p:cNvPr id="176" name="Rectangle 175">
              <a:extLst>
                <a:ext uri="{FF2B5EF4-FFF2-40B4-BE49-F238E27FC236}">
                  <a16:creationId xmlns:a16="http://schemas.microsoft.com/office/drawing/2014/main" id="{91095BA4-80FA-4B1E-A5BA-7B398C967B71}"/>
                </a:ext>
              </a:extLst>
            </p:cNvPr>
            <p:cNvSpPr/>
            <p:nvPr/>
          </p:nvSpPr>
          <p:spPr bwMode="auto">
            <a:xfrm>
              <a:off x="8418053" y="5513950"/>
              <a:ext cx="1741065" cy="298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Azure IoT Edge</a:t>
              </a:r>
            </a:p>
          </p:txBody>
        </p:sp>
        <p:sp>
          <p:nvSpPr>
            <p:cNvPr id="132" name="Rectangle 131">
              <a:extLst>
                <a:ext uri="{FF2B5EF4-FFF2-40B4-BE49-F238E27FC236}">
                  <a16:creationId xmlns:a16="http://schemas.microsoft.com/office/drawing/2014/main" id="{D28F637D-E641-4AE3-9D3A-76AE9BC6F553}"/>
                </a:ext>
              </a:extLst>
            </p:cNvPr>
            <p:cNvSpPr/>
            <p:nvPr/>
          </p:nvSpPr>
          <p:spPr bwMode="auto">
            <a:xfrm>
              <a:off x="7571158" y="1665515"/>
              <a:ext cx="2845124" cy="6481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204" normalizeH="0" baseline="0" noProof="0">
                  <a:ln>
                    <a:noFill/>
                  </a:ln>
                  <a:solidFill>
                    <a:srgbClr val="0078D7"/>
                  </a:solidFill>
                  <a:effectLst/>
                  <a:uLnTx/>
                  <a:uFillTx/>
                  <a:latin typeface="Segoe UI Semilight" charset="0"/>
                  <a:ea typeface="+mn-ea"/>
                  <a:cs typeface="Segoe UI Semilight" charset="0"/>
                </a:rPr>
                <a:t>TRAIN &amp; DEPLOY OPTIONS</a:t>
              </a:r>
            </a:p>
          </p:txBody>
        </p:sp>
        <p:sp>
          <p:nvSpPr>
            <p:cNvPr id="134" name="Rectangle 133">
              <a:extLst>
                <a:ext uri="{FF2B5EF4-FFF2-40B4-BE49-F238E27FC236}">
                  <a16:creationId xmlns:a16="http://schemas.microsoft.com/office/drawing/2014/main" id="{D0CE03C7-CE64-4310-AE81-D1072C48B1B1}"/>
                </a:ext>
              </a:extLst>
            </p:cNvPr>
            <p:cNvSpPr/>
            <p:nvPr/>
          </p:nvSpPr>
          <p:spPr bwMode="auto">
            <a:xfrm>
              <a:off x="5429663" y="2512949"/>
              <a:ext cx="1739917" cy="343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204" normalizeH="0" baseline="0" noProof="0">
                  <a:ln>
                    <a:noFill/>
                  </a:ln>
                  <a:solidFill>
                    <a:srgbClr val="0078D7"/>
                  </a:solidFill>
                  <a:effectLst/>
                  <a:uLnTx/>
                  <a:uFillTx/>
                  <a:latin typeface="Segoe UI Semilight" charset="0"/>
                  <a:ea typeface="+mn-ea"/>
                  <a:cs typeface="Segoe UI Semilight" charset="0"/>
                </a:rPr>
                <a:t>AZURE</a:t>
              </a:r>
            </a:p>
          </p:txBody>
        </p:sp>
        <p:sp>
          <p:nvSpPr>
            <p:cNvPr id="135" name="Right Bracket 134">
              <a:extLst>
                <a:ext uri="{FF2B5EF4-FFF2-40B4-BE49-F238E27FC236}">
                  <a16:creationId xmlns:a16="http://schemas.microsoft.com/office/drawing/2014/main" id="{A5EF019B-643D-43F2-848A-30771D2B06A6}"/>
                </a:ext>
              </a:extLst>
            </p:cNvPr>
            <p:cNvSpPr/>
            <p:nvPr/>
          </p:nvSpPr>
          <p:spPr>
            <a:xfrm flipH="1">
              <a:off x="5392166" y="2805211"/>
              <a:ext cx="2254171" cy="2830378"/>
            </a:xfrm>
            <a:prstGeom prst="rightBracket">
              <a:avLst>
                <a:gd name="adj" fmla="val 0"/>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75487FC3-A5C7-4DD5-8420-46B819096E26}"/>
                </a:ext>
              </a:extLst>
            </p:cNvPr>
            <p:cNvGrpSpPr/>
            <p:nvPr/>
          </p:nvGrpSpPr>
          <p:grpSpPr>
            <a:xfrm>
              <a:off x="7948435" y="4005820"/>
              <a:ext cx="247456" cy="470857"/>
              <a:chOff x="8078776" y="2897184"/>
              <a:chExt cx="196535" cy="373965"/>
            </a:xfrm>
            <a:noFill/>
          </p:grpSpPr>
          <p:sp>
            <p:nvSpPr>
              <p:cNvPr id="151" name="Rectangle 150">
                <a:extLst>
                  <a:ext uri="{FF2B5EF4-FFF2-40B4-BE49-F238E27FC236}">
                    <a16:creationId xmlns:a16="http://schemas.microsoft.com/office/drawing/2014/main" id="{737CB2FA-7026-483C-8085-8BAD9E936269}"/>
                  </a:ext>
                </a:extLst>
              </p:cNvPr>
              <p:cNvSpPr/>
              <p:nvPr/>
            </p:nvSpPr>
            <p:spPr bwMode="auto">
              <a:xfrm>
                <a:off x="8078776" y="2897184"/>
                <a:ext cx="196535" cy="37396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760B304A-A267-4C4F-AEEE-F6CD03A134DA}"/>
                  </a:ext>
                </a:extLst>
              </p:cNvPr>
              <p:cNvCxnSpPr>
                <a:cxnSpLocks/>
              </p:cNvCxnSpPr>
              <p:nvPr/>
            </p:nvCxnSpPr>
            <p:spPr>
              <a:xfrm>
                <a:off x="8130362" y="2964411"/>
                <a:ext cx="93362"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DE1DC13-57E1-4E1F-AE71-41B2D94AEF4D}"/>
                  </a:ext>
                </a:extLst>
              </p:cNvPr>
              <p:cNvCxnSpPr>
                <a:cxnSpLocks/>
              </p:cNvCxnSpPr>
              <p:nvPr/>
            </p:nvCxnSpPr>
            <p:spPr>
              <a:xfrm>
                <a:off x="8122179" y="3147034"/>
                <a:ext cx="109728"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43503FB-B567-41BE-B6FF-265CC3E95B7F}"/>
                  </a:ext>
                </a:extLst>
              </p:cNvPr>
              <p:cNvCxnSpPr>
                <a:cxnSpLocks/>
              </p:cNvCxnSpPr>
              <p:nvPr/>
            </p:nvCxnSpPr>
            <p:spPr>
              <a:xfrm>
                <a:off x="8122179" y="3198956"/>
                <a:ext cx="109728"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F8E8E5-1C36-4D3E-BEAA-DBA21E6D3D97}"/>
                </a:ext>
              </a:extLst>
            </p:cNvPr>
            <p:cNvGrpSpPr/>
            <p:nvPr/>
          </p:nvGrpSpPr>
          <p:grpSpPr>
            <a:xfrm>
              <a:off x="7846601" y="5402766"/>
              <a:ext cx="451125" cy="478328"/>
              <a:chOff x="6985001" y="2809178"/>
              <a:chExt cx="1545156" cy="1486376"/>
            </a:xfrm>
            <a:noFill/>
          </p:grpSpPr>
          <p:sp>
            <p:nvSpPr>
              <p:cNvPr id="14" name="Rectangle 13">
                <a:extLst>
                  <a:ext uri="{FF2B5EF4-FFF2-40B4-BE49-F238E27FC236}">
                    <a16:creationId xmlns:a16="http://schemas.microsoft.com/office/drawing/2014/main" id="{2FF57283-D9F5-451D-BDB7-E577EC8C8864}"/>
                  </a:ext>
                </a:extLst>
              </p:cNvPr>
              <p:cNvSpPr/>
              <p:nvPr/>
            </p:nvSpPr>
            <p:spPr bwMode="auto">
              <a:xfrm>
                <a:off x="6985001" y="2902857"/>
                <a:ext cx="450552" cy="1146098"/>
              </a:xfrm>
              <a:custGeom>
                <a:avLst/>
                <a:gdLst>
                  <a:gd name="connsiteX0" fmla="*/ 0 w 450552"/>
                  <a:gd name="connsiteY0" fmla="*/ 0 h 1146098"/>
                  <a:gd name="connsiteX1" fmla="*/ 450552 w 450552"/>
                  <a:gd name="connsiteY1" fmla="*/ 0 h 1146098"/>
                  <a:gd name="connsiteX2" fmla="*/ 450552 w 450552"/>
                  <a:gd name="connsiteY2" fmla="*/ 1146098 h 1146098"/>
                  <a:gd name="connsiteX3" fmla="*/ 0 w 450552"/>
                  <a:gd name="connsiteY3" fmla="*/ 1146098 h 1146098"/>
                  <a:gd name="connsiteX4" fmla="*/ 0 w 450552"/>
                  <a:gd name="connsiteY4" fmla="*/ 0 h 1146098"/>
                  <a:gd name="connsiteX0" fmla="*/ 0 w 450552"/>
                  <a:gd name="connsiteY0" fmla="*/ 0 h 1146098"/>
                  <a:gd name="connsiteX1" fmla="*/ 450552 w 450552"/>
                  <a:gd name="connsiteY1" fmla="*/ 0 h 1146098"/>
                  <a:gd name="connsiteX2" fmla="*/ 450552 w 450552"/>
                  <a:gd name="connsiteY2" fmla="*/ 1146098 h 1146098"/>
                  <a:gd name="connsiteX3" fmla="*/ 210456 w 450552"/>
                  <a:gd name="connsiteY3" fmla="*/ 1143000 h 1146098"/>
                  <a:gd name="connsiteX4" fmla="*/ 0 w 450552"/>
                  <a:gd name="connsiteY4" fmla="*/ 1146098 h 1146098"/>
                  <a:gd name="connsiteX5" fmla="*/ 0 w 450552"/>
                  <a:gd name="connsiteY5" fmla="*/ 0 h 1146098"/>
                  <a:gd name="connsiteX0" fmla="*/ 450552 w 541992"/>
                  <a:gd name="connsiteY0" fmla="*/ 1146098 h 1237538"/>
                  <a:gd name="connsiteX1" fmla="*/ 210456 w 541992"/>
                  <a:gd name="connsiteY1" fmla="*/ 1143000 h 1237538"/>
                  <a:gd name="connsiteX2" fmla="*/ 0 w 541992"/>
                  <a:gd name="connsiteY2" fmla="*/ 1146098 h 1237538"/>
                  <a:gd name="connsiteX3" fmla="*/ 0 w 541992"/>
                  <a:gd name="connsiteY3" fmla="*/ 0 h 1237538"/>
                  <a:gd name="connsiteX4" fmla="*/ 450552 w 541992"/>
                  <a:gd name="connsiteY4" fmla="*/ 0 h 1237538"/>
                  <a:gd name="connsiteX5" fmla="*/ 541992 w 541992"/>
                  <a:gd name="connsiteY5" fmla="*/ 1237538 h 1237538"/>
                  <a:gd name="connsiteX0" fmla="*/ 210456 w 541992"/>
                  <a:gd name="connsiteY0" fmla="*/ 1143000 h 1237538"/>
                  <a:gd name="connsiteX1" fmla="*/ 0 w 541992"/>
                  <a:gd name="connsiteY1" fmla="*/ 1146098 h 1237538"/>
                  <a:gd name="connsiteX2" fmla="*/ 0 w 541992"/>
                  <a:gd name="connsiteY2" fmla="*/ 0 h 1237538"/>
                  <a:gd name="connsiteX3" fmla="*/ 450552 w 541992"/>
                  <a:gd name="connsiteY3" fmla="*/ 0 h 1237538"/>
                  <a:gd name="connsiteX4" fmla="*/ 541992 w 541992"/>
                  <a:gd name="connsiteY4" fmla="*/ 1237538 h 1237538"/>
                  <a:gd name="connsiteX0" fmla="*/ 210456 w 450552"/>
                  <a:gd name="connsiteY0" fmla="*/ 1143000 h 1146098"/>
                  <a:gd name="connsiteX1" fmla="*/ 0 w 450552"/>
                  <a:gd name="connsiteY1" fmla="*/ 1146098 h 1146098"/>
                  <a:gd name="connsiteX2" fmla="*/ 0 w 450552"/>
                  <a:gd name="connsiteY2" fmla="*/ 0 h 1146098"/>
                  <a:gd name="connsiteX3" fmla="*/ 450552 w 450552"/>
                  <a:gd name="connsiteY3" fmla="*/ 0 h 1146098"/>
                </a:gdLst>
                <a:ahLst/>
                <a:cxnLst>
                  <a:cxn ang="0">
                    <a:pos x="connsiteX0" y="connsiteY0"/>
                  </a:cxn>
                  <a:cxn ang="0">
                    <a:pos x="connsiteX1" y="connsiteY1"/>
                  </a:cxn>
                  <a:cxn ang="0">
                    <a:pos x="connsiteX2" y="connsiteY2"/>
                  </a:cxn>
                  <a:cxn ang="0">
                    <a:pos x="connsiteX3" y="connsiteY3"/>
                  </a:cxn>
                </a:cxnLst>
                <a:rect l="l" t="t" r="r" b="b"/>
                <a:pathLst>
                  <a:path w="450552" h="1146098">
                    <a:moveTo>
                      <a:pt x="210456" y="1143000"/>
                    </a:moveTo>
                    <a:lnTo>
                      <a:pt x="0" y="1146098"/>
                    </a:lnTo>
                    <a:lnTo>
                      <a:pt x="0" y="0"/>
                    </a:lnTo>
                    <a:lnTo>
                      <a:pt x="450552" y="0"/>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A2E47E5C-155B-435C-8CD0-A75BFCE56B89}"/>
                  </a:ext>
                </a:extLst>
              </p:cNvPr>
              <p:cNvSpPr/>
              <p:nvPr/>
            </p:nvSpPr>
            <p:spPr bwMode="auto">
              <a:xfrm>
                <a:off x="7787492" y="2899229"/>
                <a:ext cx="742665" cy="1149726"/>
              </a:xfrm>
              <a:custGeom>
                <a:avLst/>
                <a:gdLst>
                  <a:gd name="connsiteX0" fmla="*/ 0 w 742665"/>
                  <a:gd name="connsiteY0" fmla="*/ 0 h 1146098"/>
                  <a:gd name="connsiteX1" fmla="*/ 742665 w 742665"/>
                  <a:gd name="connsiteY1" fmla="*/ 0 h 1146098"/>
                  <a:gd name="connsiteX2" fmla="*/ 742665 w 742665"/>
                  <a:gd name="connsiteY2" fmla="*/ 1146098 h 1146098"/>
                  <a:gd name="connsiteX3" fmla="*/ 0 w 742665"/>
                  <a:gd name="connsiteY3" fmla="*/ 1146098 h 1146098"/>
                  <a:gd name="connsiteX4" fmla="*/ 0 w 742665"/>
                  <a:gd name="connsiteY4" fmla="*/ 0 h 1146098"/>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0 w 742665"/>
                  <a:gd name="connsiteY5" fmla="*/ 362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91440 w 742665"/>
                  <a:gd name="connsiteY5" fmla="*/ 9506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0" fmla="*/ 427594 w 742665"/>
                  <a:gd name="connsiteY0" fmla="*/ 0 h 1149726"/>
                  <a:gd name="connsiteX1" fmla="*/ 742665 w 742665"/>
                  <a:gd name="connsiteY1" fmla="*/ 3628 h 1149726"/>
                  <a:gd name="connsiteX2" fmla="*/ 742665 w 742665"/>
                  <a:gd name="connsiteY2" fmla="*/ 1149726 h 1149726"/>
                  <a:gd name="connsiteX3" fmla="*/ 0 w 742665"/>
                  <a:gd name="connsiteY3" fmla="*/ 1149726 h 1149726"/>
                </a:gdLst>
                <a:ahLst/>
                <a:cxnLst>
                  <a:cxn ang="0">
                    <a:pos x="connsiteX0" y="connsiteY0"/>
                  </a:cxn>
                  <a:cxn ang="0">
                    <a:pos x="connsiteX1" y="connsiteY1"/>
                  </a:cxn>
                  <a:cxn ang="0">
                    <a:pos x="connsiteX2" y="connsiteY2"/>
                  </a:cxn>
                  <a:cxn ang="0">
                    <a:pos x="connsiteX3" y="connsiteY3"/>
                  </a:cxn>
                </a:cxnLst>
                <a:rect l="l" t="t" r="r" b="b"/>
                <a:pathLst>
                  <a:path w="742665" h="1149726">
                    <a:moveTo>
                      <a:pt x="427594" y="0"/>
                    </a:moveTo>
                    <a:lnTo>
                      <a:pt x="742665" y="3628"/>
                    </a:lnTo>
                    <a:lnTo>
                      <a:pt x="742665" y="1149726"/>
                    </a:lnTo>
                    <a:lnTo>
                      <a:pt x="0" y="1149726"/>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59474200-6A6E-4B87-99CE-B82098A79F07}"/>
                  </a:ext>
                </a:extLst>
              </p:cNvPr>
              <p:cNvSpPr/>
              <p:nvPr/>
            </p:nvSpPr>
            <p:spPr bwMode="auto">
              <a:xfrm flipH="1">
                <a:off x="7200583" y="2809178"/>
                <a:ext cx="1126006" cy="1486376"/>
              </a:xfrm>
              <a:custGeom>
                <a:avLst/>
                <a:gdLst>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47085 w 183891"/>
                  <a:gd name="connsiteY4" fmla="*/ 242744 h 242744"/>
                  <a:gd name="connsiteX5" fmla="*/ 179893 w 183891"/>
                  <a:gd name="connsiteY5" fmla="*/ 242744 h 242744"/>
                  <a:gd name="connsiteX6" fmla="*/ 131315 w 183891"/>
                  <a:gd name="connsiteY6" fmla="*/ 146957 h 242744"/>
                  <a:gd name="connsiteX7" fmla="*/ 183891 w 183891"/>
                  <a:gd name="connsiteY7" fmla="*/ 146957 h 242744"/>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79893 w 183891"/>
                  <a:gd name="connsiteY4" fmla="*/ 242744 h 242744"/>
                  <a:gd name="connsiteX5" fmla="*/ 131315 w 183891"/>
                  <a:gd name="connsiteY5" fmla="*/ 146957 h 242744"/>
                  <a:gd name="connsiteX6" fmla="*/ 183891 w 183891"/>
                  <a:gd name="connsiteY6" fmla="*/ 146957 h 242744"/>
                  <a:gd name="connsiteX7" fmla="*/ 109362 w 183891"/>
                  <a:gd name="connsiteY7" fmla="*/ 0 h 2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91" h="242744">
                    <a:moveTo>
                      <a:pt x="109362" y="0"/>
                    </a:moveTo>
                    <a:lnTo>
                      <a:pt x="33578" y="0"/>
                    </a:lnTo>
                    <a:lnTo>
                      <a:pt x="82156" y="95787"/>
                    </a:lnTo>
                    <a:lnTo>
                      <a:pt x="0" y="95787"/>
                    </a:lnTo>
                    <a:lnTo>
                      <a:pt x="179893" y="242744"/>
                    </a:lnTo>
                    <a:lnTo>
                      <a:pt x="131315" y="146957"/>
                    </a:lnTo>
                    <a:lnTo>
                      <a:pt x="183891" y="146957"/>
                    </a:lnTo>
                    <a:lnTo>
                      <a:pt x="109362"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2" name="Freeform 146">
              <a:extLst>
                <a:ext uri="{FF2B5EF4-FFF2-40B4-BE49-F238E27FC236}">
                  <a16:creationId xmlns:a16="http://schemas.microsoft.com/office/drawing/2014/main" id="{DC75A248-CE43-4722-8939-EA0572FC4DAB}"/>
                </a:ext>
              </a:extLst>
            </p:cNvPr>
            <p:cNvSpPr>
              <a:spLocks noChangeAspect="1"/>
            </p:cNvSpPr>
            <p:nvPr/>
          </p:nvSpPr>
          <p:spPr bwMode="auto">
            <a:xfrm>
              <a:off x="7809036" y="2575544"/>
              <a:ext cx="526252" cy="33327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188766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95788-C3B5-44EC-AC29-52513B59A427}"/>
              </a:ext>
            </a:extLst>
          </p:cNvPr>
          <p:cNvPicPr>
            <a:picLocks noChangeAspect="1"/>
          </p:cNvPicPr>
          <p:nvPr/>
        </p:nvPicPr>
        <p:blipFill>
          <a:blip r:embed="rId3"/>
          <a:stretch>
            <a:fillRect/>
          </a:stretch>
        </p:blipFill>
        <p:spPr>
          <a:xfrm>
            <a:off x="549447" y="0"/>
            <a:ext cx="11882265" cy="6994525"/>
          </a:xfrm>
          <a:prstGeom prst="rect">
            <a:avLst/>
          </a:prstGeom>
        </p:spPr>
      </p:pic>
    </p:spTree>
    <p:extLst>
      <p:ext uri="{BB962C8B-B14F-4D97-AF65-F5344CB8AC3E}">
        <p14:creationId xmlns:p14="http://schemas.microsoft.com/office/powerpoint/2010/main" val="14603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FC8488C-8D81-4944-905B-2EDD29ADA443}"/>
              </a:ext>
            </a:extLst>
          </p:cNvPr>
          <p:cNvSpPr/>
          <p:nvPr/>
        </p:nvSpPr>
        <p:spPr>
          <a:xfrm>
            <a:off x="8848614" y="2125662"/>
            <a:ext cx="3014896"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Local machine</a:t>
            </a:r>
          </a:p>
        </p:txBody>
      </p:sp>
      <p:sp>
        <p:nvSpPr>
          <p:cNvPr id="13" name="Rectangle 12">
            <a:extLst>
              <a:ext uri="{FF2B5EF4-FFF2-40B4-BE49-F238E27FC236}">
                <a16:creationId xmlns:a16="http://schemas.microsoft.com/office/drawing/2014/main" id="{76DD0F3E-2B35-4B10-9467-3C623C1C2901}"/>
              </a:ext>
            </a:extLst>
          </p:cNvPr>
          <p:cNvSpPr/>
          <p:nvPr/>
        </p:nvSpPr>
        <p:spPr>
          <a:xfrm>
            <a:off x="8848614" y="2845856"/>
            <a:ext cx="236220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Scale up to DSVM </a:t>
            </a:r>
          </a:p>
        </p:txBody>
      </p:sp>
      <p:sp>
        <p:nvSpPr>
          <p:cNvPr id="14" name="Rectangle 13">
            <a:extLst>
              <a:ext uri="{FF2B5EF4-FFF2-40B4-BE49-F238E27FC236}">
                <a16:creationId xmlns:a16="http://schemas.microsoft.com/office/drawing/2014/main" id="{F2E802F5-0F40-4B06-88C1-3D9E9125F811}"/>
              </a:ext>
            </a:extLst>
          </p:cNvPr>
          <p:cNvSpPr/>
          <p:nvPr/>
        </p:nvSpPr>
        <p:spPr>
          <a:xfrm>
            <a:off x="8848613" y="3566050"/>
            <a:ext cx="3315589"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Scale out with Spark on HDInsight</a:t>
            </a:r>
          </a:p>
        </p:txBody>
      </p:sp>
      <p:sp>
        <p:nvSpPr>
          <p:cNvPr id="16" name="Rectangle 15">
            <a:extLst>
              <a:ext uri="{FF2B5EF4-FFF2-40B4-BE49-F238E27FC236}">
                <a16:creationId xmlns:a16="http://schemas.microsoft.com/office/drawing/2014/main" id="{DEA7A96E-DE1D-4DEE-9A7B-2BFF44D33C25}"/>
              </a:ext>
            </a:extLst>
          </p:cNvPr>
          <p:cNvSpPr/>
          <p:nvPr/>
        </p:nvSpPr>
        <p:spPr>
          <a:xfrm>
            <a:off x="8848614" y="4286244"/>
            <a:ext cx="3014896"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Azure Batch AI (Coming Soon) </a:t>
            </a:r>
          </a:p>
        </p:txBody>
      </p:sp>
      <p:sp>
        <p:nvSpPr>
          <p:cNvPr id="17" name="Rectangle 16">
            <a:extLst>
              <a:ext uri="{FF2B5EF4-FFF2-40B4-BE49-F238E27FC236}">
                <a16:creationId xmlns:a16="http://schemas.microsoft.com/office/drawing/2014/main" id="{1B68E0F4-7481-4F64-8597-F265D5F669B8}"/>
              </a:ext>
            </a:extLst>
          </p:cNvPr>
          <p:cNvSpPr/>
          <p:nvPr/>
        </p:nvSpPr>
        <p:spPr>
          <a:xfrm>
            <a:off x="8848614" y="5006438"/>
            <a:ext cx="144780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ML Server</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74639" y="295274"/>
            <a:ext cx="11889564" cy="917575"/>
          </a:xfrm>
        </p:spPr>
        <p:txBody>
          <a:bodyPr/>
          <a:lstStyle/>
          <a:p>
            <a:r>
              <a:rPr lang="en-US" sz="3264" kern="0" spc="50" dirty="0">
                <a:solidFill>
                  <a:srgbClr val="0078D7"/>
                </a:solidFill>
                <a:latin typeface="Segoe UI Semilight" charset="0"/>
                <a:ea typeface="Segoe UI Semilight" charset="0"/>
                <a:cs typeface="Segoe UI Semilight" charset="0"/>
              </a:rPr>
              <a:t>Experiment Everywhere</a:t>
            </a:r>
          </a:p>
        </p:txBody>
      </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8213652" y="2228246"/>
            <a:ext cx="0" cy="2884424"/>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8254846" y="2228246"/>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8254846" y="2949352"/>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5E07650-3718-4558-B602-6122D47E65EA}"/>
              </a:ext>
            </a:extLst>
          </p:cNvPr>
          <p:cNvCxnSpPr>
            <a:cxnSpLocks/>
          </p:cNvCxnSpPr>
          <p:nvPr/>
        </p:nvCxnSpPr>
        <p:spPr>
          <a:xfrm>
            <a:off x="8254846" y="3670458"/>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8254846" y="4391564"/>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8254846" y="5112670"/>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6156252" y="4030662"/>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865955D-FDFF-43C3-A44A-7D699C54F65F}"/>
              </a:ext>
            </a:extLst>
          </p:cNvPr>
          <p:cNvCxnSpPr>
            <a:cxnSpLocks/>
          </p:cNvCxnSpPr>
          <p:nvPr/>
        </p:nvCxnSpPr>
        <p:spPr>
          <a:xfrm>
            <a:off x="3017837" y="4030662"/>
            <a:ext cx="1447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17AA924-1D65-4FAD-8AEE-725ABE46778A}"/>
              </a:ext>
            </a:extLst>
          </p:cNvPr>
          <p:cNvGrpSpPr/>
          <p:nvPr/>
        </p:nvGrpSpPr>
        <p:grpSpPr>
          <a:xfrm>
            <a:off x="4008437" y="2963862"/>
            <a:ext cx="2743200" cy="1882971"/>
            <a:chOff x="46037" y="2963862"/>
            <a:chExt cx="2743200" cy="1882971"/>
          </a:xfrm>
        </p:grpSpPr>
        <p:pic>
          <p:nvPicPr>
            <p:cNvPr id="87" name="Picture 86">
              <a:extLst>
                <a:ext uri="{FF2B5EF4-FFF2-40B4-BE49-F238E27FC236}">
                  <a16:creationId xmlns:a16="http://schemas.microsoft.com/office/drawing/2014/main" id="{527C0BA8-EA58-42B5-AA05-AAC4D4454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33" y="2963862"/>
              <a:ext cx="980883" cy="1046590"/>
            </a:xfrm>
            <a:prstGeom prst="rect">
              <a:avLst/>
            </a:prstGeom>
          </p:spPr>
        </p:pic>
        <p:sp>
          <p:nvSpPr>
            <p:cNvPr id="89" name="Rectangle 88">
              <a:extLst>
                <a:ext uri="{FF2B5EF4-FFF2-40B4-BE49-F238E27FC236}">
                  <a16:creationId xmlns:a16="http://schemas.microsoft.com/office/drawing/2014/main" id="{67DC3B26-3D91-4987-8C18-EAF47B71F060}"/>
                </a:ext>
              </a:extLst>
            </p:cNvPr>
            <p:cNvSpPr/>
            <p:nvPr/>
          </p:nvSpPr>
          <p:spPr>
            <a:xfrm>
              <a:off x="46037" y="4183062"/>
              <a:ext cx="2743200" cy="663771"/>
            </a:xfrm>
            <a:prstGeom prst="rect">
              <a:avLst/>
            </a:prstGeom>
          </p:spPr>
          <p:txBody>
            <a:bodyPr wrap="square">
              <a:spAutoFit/>
            </a:bodyPr>
            <a:lstStyle/>
            <a:p>
              <a:pPr marL="0" marR="0" lvl="0" indent="0" algn="ctr" defTabSz="950481" rtl="0" eaLnBrk="1" fontAlgn="auto" latinLnBrk="0" hangingPunct="1">
                <a:lnSpc>
                  <a:spcPct val="90000"/>
                </a:lnSpc>
                <a:spcBef>
                  <a:spcPts val="1020"/>
                </a:spcBef>
                <a:spcAft>
                  <a:spcPts val="0"/>
                </a:spcAft>
                <a:buClrTx/>
                <a:buSzTx/>
                <a:buFontTx/>
                <a:buNone/>
                <a:tabLst/>
                <a:defRPr/>
              </a:pPr>
              <a:r>
                <a:rPr kumimoji="0" lang="en-US" sz="16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AZURE ML</a:t>
              </a:r>
            </a:p>
            <a:p>
              <a:pPr marL="0" marR="0" lvl="0" indent="0" algn="ctr" defTabSz="950481" rtl="0" eaLnBrk="1" fontAlgn="auto" latinLnBrk="0" hangingPunct="1">
                <a:lnSpc>
                  <a:spcPct val="90000"/>
                </a:lnSpc>
                <a:spcBef>
                  <a:spcPts val="1020"/>
                </a:spcBef>
                <a:spcAft>
                  <a:spcPts val="0"/>
                </a:spcAft>
                <a:buClrTx/>
                <a:buSzTx/>
                <a:buFontTx/>
                <a:buNone/>
                <a:tabLst/>
                <a:defRPr/>
              </a:pPr>
              <a:r>
                <a:rPr kumimoji="0" lang="en-US" sz="16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EXPERIMENTATION</a:t>
              </a:r>
            </a:p>
          </p:txBody>
        </p:sp>
      </p:grpSp>
      <p:grpSp>
        <p:nvGrpSpPr>
          <p:cNvPr id="95" name="Group 94">
            <a:extLst>
              <a:ext uri="{FF2B5EF4-FFF2-40B4-BE49-F238E27FC236}">
                <a16:creationId xmlns:a16="http://schemas.microsoft.com/office/drawing/2014/main" id="{F69CCF6F-371B-440B-B5D5-00D42F440F33}"/>
              </a:ext>
            </a:extLst>
          </p:cNvPr>
          <p:cNvGrpSpPr/>
          <p:nvPr/>
        </p:nvGrpSpPr>
        <p:grpSpPr>
          <a:xfrm>
            <a:off x="-616395" y="3355563"/>
            <a:ext cx="3316751" cy="1309778"/>
            <a:chOff x="176045" y="3424432"/>
            <a:chExt cx="3316751" cy="1309778"/>
          </a:xfrm>
        </p:grpSpPr>
        <p:sp>
          <p:nvSpPr>
            <p:cNvPr id="97" name="Rectangle 96">
              <a:extLst>
                <a:ext uri="{FF2B5EF4-FFF2-40B4-BE49-F238E27FC236}">
                  <a16:creationId xmlns:a16="http://schemas.microsoft.com/office/drawing/2014/main" id="{8A993CD9-5A8A-483B-AE0E-7A952F0822B3}"/>
                </a:ext>
              </a:extLst>
            </p:cNvPr>
            <p:cNvSpPr/>
            <p:nvPr/>
          </p:nvSpPr>
          <p:spPr>
            <a:xfrm>
              <a:off x="476738" y="3424432"/>
              <a:ext cx="3014896" cy="286232"/>
            </a:xfrm>
            <a:prstGeom prst="rect">
              <a:avLst/>
            </a:prstGeom>
          </p:spPr>
          <p:txBody>
            <a:bodyPr wrap="square">
              <a:spAutoFit/>
            </a:bodyPr>
            <a:lstStyle/>
            <a:p>
              <a:pPr marL="0" marR="0" lvl="0" indent="0" algn="r"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Command line tools</a:t>
              </a:r>
            </a:p>
          </p:txBody>
        </p:sp>
        <p:sp>
          <p:nvSpPr>
            <p:cNvPr id="98" name="Rectangle 97">
              <a:extLst>
                <a:ext uri="{FF2B5EF4-FFF2-40B4-BE49-F238E27FC236}">
                  <a16:creationId xmlns:a16="http://schemas.microsoft.com/office/drawing/2014/main" id="{90E86393-B35E-415C-928C-F1C7FD824A97}"/>
                </a:ext>
              </a:extLst>
            </p:cNvPr>
            <p:cNvSpPr/>
            <p:nvPr/>
          </p:nvSpPr>
          <p:spPr>
            <a:xfrm>
              <a:off x="1129434" y="3807069"/>
              <a:ext cx="2362200" cy="286232"/>
            </a:xfrm>
            <a:prstGeom prst="rect">
              <a:avLst/>
            </a:prstGeom>
          </p:spPr>
          <p:txBody>
            <a:bodyPr wrap="square">
              <a:spAutoFit/>
            </a:bodyPr>
            <a:lstStyle/>
            <a:p>
              <a:pPr marL="0" marR="0" lvl="0" indent="0" algn="r"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IDEs</a:t>
              </a:r>
            </a:p>
          </p:txBody>
        </p:sp>
        <p:sp>
          <p:nvSpPr>
            <p:cNvPr id="99" name="Rectangle 98">
              <a:extLst>
                <a:ext uri="{FF2B5EF4-FFF2-40B4-BE49-F238E27FC236}">
                  <a16:creationId xmlns:a16="http://schemas.microsoft.com/office/drawing/2014/main" id="{A281CDA1-DB12-426E-AD07-3A2702B576B4}"/>
                </a:ext>
              </a:extLst>
            </p:cNvPr>
            <p:cNvSpPr/>
            <p:nvPr/>
          </p:nvSpPr>
          <p:spPr>
            <a:xfrm>
              <a:off x="176045" y="4123026"/>
              <a:ext cx="3315589" cy="286232"/>
            </a:xfrm>
            <a:prstGeom prst="rect">
              <a:avLst/>
            </a:prstGeom>
          </p:spPr>
          <p:txBody>
            <a:bodyPr wrap="square">
              <a:spAutoFit/>
            </a:bodyPr>
            <a:lstStyle/>
            <a:p>
              <a:pPr marL="0" marR="0" lvl="0" indent="0" algn="r"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Notebooks in Workbench</a:t>
              </a:r>
            </a:p>
          </p:txBody>
        </p:sp>
        <p:sp>
          <p:nvSpPr>
            <p:cNvPr id="100" name="Rectangle 99">
              <a:extLst>
                <a:ext uri="{FF2B5EF4-FFF2-40B4-BE49-F238E27FC236}">
                  <a16:creationId xmlns:a16="http://schemas.microsoft.com/office/drawing/2014/main" id="{16E6327C-9733-4075-9A14-14B5945161C7}"/>
                </a:ext>
              </a:extLst>
            </p:cNvPr>
            <p:cNvSpPr/>
            <p:nvPr/>
          </p:nvSpPr>
          <p:spPr>
            <a:xfrm>
              <a:off x="177207" y="4447978"/>
              <a:ext cx="3315589" cy="286232"/>
            </a:xfrm>
            <a:prstGeom prst="rect">
              <a:avLst/>
            </a:prstGeom>
          </p:spPr>
          <p:txBody>
            <a:bodyPr wrap="square">
              <a:spAutoFit/>
            </a:bodyPr>
            <a:lstStyle/>
            <a:p>
              <a:pPr marL="0" marR="0" lvl="0" indent="0" algn="r"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VS Code Tools for AI</a:t>
              </a:r>
            </a:p>
          </p:txBody>
        </p:sp>
      </p:grpSp>
    </p:spTree>
    <p:extLst>
      <p:ext uri="{BB962C8B-B14F-4D97-AF65-F5344CB8AC3E}">
        <p14:creationId xmlns:p14="http://schemas.microsoft.com/office/powerpoint/2010/main" val="275118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274639" y="1212851"/>
            <a:ext cx="5486398" cy="3462486"/>
          </a:xfrm>
          <a:prstGeom prst="rect">
            <a:avLst/>
          </a:prstGeom>
          <a:noFill/>
        </p:spPr>
        <p:txBody>
          <a:bodyPr wrap="square" lIns="91440" tIns="45720" rIns="91440" bIns="45720" rtlCol="0">
            <a:spAutoFit/>
          </a:bodyPr>
          <a:lstStyle/>
          <a:p>
            <a:pPr marL="0" marR="0" lvl="0" indent="0" algn="l" defTabSz="932239" rtl="0" eaLnBrk="1" fontAlgn="auto" latinLnBrk="0" hangingPunct="1">
              <a:lnSpc>
                <a:spcPct val="90000"/>
              </a:lnSpc>
              <a:spcBef>
                <a:spcPts val="18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Manage project dependencies </a:t>
            </a:r>
          </a:p>
          <a:p>
            <a:pPr marL="0" marR="0" lvl="0" indent="0" algn="l" defTabSz="932239" rtl="0" eaLnBrk="1" fontAlgn="auto" latinLnBrk="0" hangingPunct="1">
              <a:lnSpc>
                <a:spcPct val="90000"/>
              </a:lnSpc>
              <a:spcBef>
                <a:spcPts val="18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Manage training jobs locally, scaled-up or scaled-out</a:t>
            </a:r>
          </a:p>
          <a:p>
            <a:pPr marL="0" marR="0" lvl="0" indent="0" algn="l" defTabSz="932239" rtl="0" eaLnBrk="1" fontAlgn="auto" latinLnBrk="0" hangingPunct="1">
              <a:lnSpc>
                <a:spcPct val="90000"/>
              </a:lnSpc>
              <a:spcBef>
                <a:spcPts val="18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Git based checkpointing and version control </a:t>
            </a:r>
          </a:p>
          <a:p>
            <a:pPr marL="0" marR="0" lvl="0" indent="0" algn="l" defTabSz="932239" rtl="0" eaLnBrk="1" fontAlgn="auto" latinLnBrk="0" hangingPunct="1">
              <a:lnSpc>
                <a:spcPct val="90000"/>
              </a:lnSpc>
              <a:spcBef>
                <a:spcPts val="18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Service side capture of run metrics, output logs and models</a:t>
            </a:r>
          </a:p>
          <a:p>
            <a:pPr marL="0" marR="0" lvl="0" indent="0" algn="l" defTabSz="932239" rtl="0" eaLnBrk="1" fontAlgn="auto" latinLnBrk="0" hangingPunct="1">
              <a:lnSpc>
                <a:spcPct val="90000"/>
              </a:lnSpc>
              <a:spcBef>
                <a:spcPts val="18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Use your favorite IDE, and any framework</a:t>
            </a:r>
          </a:p>
          <a:p>
            <a:pPr marL="0" marR="0" lvl="0" indent="0" algn="l" defTabSz="932239" rtl="0" eaLnBrk="1" fontAlgn="auto" latinLnBrk="0" hangingPunct="1">
              <a:lnSpc>
                <a:spcPct val="90000"/>
              </a:lnSpc>
              <a:spcBef>
                <a:spcPts val="180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p:txBody>
          <a:bodyPr/>
          <a:lstStyle/>
          <a:p>
            <a:r>
              <a:rPr lang="en-US" sz="3264" kern="0" spc="50" dirty="0">
                <a:solidFill>
                  <a:srgbClr val="0078D7"/>
                </a:solidFill>
                <a:latin typeface="Segoe UI Semilight" charset="0"/>
                <a:ea typeface="Segoe UI Semilight" charset="0"/>
                <a:cs typeface="Segoe UI Semilight" charset="0"/>
              </a:rPr>
              <a:t>Experimentation service</a:t>
            </a:r>
          </a:p>
        </p:txBody>
      </p:sp>
      <p:sp>
        <p:nvSpPr>
          <p:cNvPr id="12" name="TextBox 11">
            <a:extLst>
              <a:ext uri="{FF2B5EF4-FFF2-40B4-BE49-F238E27FC236}">
                <a16:creationId xmlns:a16="http://schemas.microsoft.com/office/drawing/2014/main" id="{F6B30708-0CA9-4D8B-8827-9923ACA4672A}"/>
              </a:ext>
            </a:extLst>
          </p:cNvPr>
          <p:cNvSpPr txBox="1"/>
          <p:nvPr/>
        </p:nvSpPr>
        <p:spPr>
          <a:xfrm>
            <a:off x="6446837" y="4790203"/>
            <a:ext cx="4319346" cy="276999"/>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200" b="0" i="0" u="none" strike="noStrike" kern="1200" cap="all" spc="204" normalizeH="0" baseline="0" noProof="0">
                <a:ln>
                  <a:noFill/>
                </a:ln>
                <a:solidFill>
                  <a:srgbClr val="0078D7"/>
                </a:solidFill>
                <a:effectLst/>
                <a:uLnTx/>
                <a:uFillTx/>
                <a:latin typeface="Segoe UI Semilight" charset="0"/>
                <a:ea typeface="+mn-ea"/>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40382" y="1707735"/>
            <a:ext cx="800099" cy="540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046" y="1816736"/>
            <a:ext cx="1504949" cy="285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471" r="17059" b="44702"/>
          <a:stretch/>
        </p:blipFill>
        <p:spPr bwMode="auto">
          <a:xfrm>
            <a:off x="10132493" y="1769757"/>
            <a:ext cx="1295400" cy="4160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446837" y="3010136"/>
            <a:ext cx="4319346" cy="276999"/>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200" b="0" i="0" u="none" strike="noStrike" kern="1200" cap="all" spc="204" normalizeH="0" baseline="0" noProof="0">
                <a:ln>
                  <a:noFill/>
                </a:ln>
                <a:solidFill>
                  <a:srgbClr val="0078D7"/>
                </a:solidFill>
                <a:effectLst/>
                <a:uLnTx/>
                <a:uFillTx/>
                <a:latin typeface="Segoe UI Semilight" charset="0"/>
                <a:ea typeface="+mn-ea"/>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9773372" y="3393891"/>
            <a:ext cx="503075" cy="581139"/>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27720" y="3510180"/>
            <a:ext cx="1006672" cy="348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8885" y="3368517"/>
            <a:ext cx="1209993" cy="6318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90941" y="3553965"/>
            <a:ext cx="1369884" cy="3082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10426220" y="5200353"/>
            <a:ext cx="874743" cy="465289"/>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45043" y="5259977"/>
            <a:ext cx="828676" cy="346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41620" y="5965748"/>
            <a:ext cx="498568" cy="367766"/>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6647899" y="5982518"/>
            <a:ext cx="1431359" cy="334226"/>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02056" y="5894837"/>
            <a:ext cx="1508682" cy="5095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446837" y="1363662"/>
            <a:ext cx="4319346" cy="276999"/>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204" normalizeH="0" baseline="0" noProof="0">
                <a:ln>
                  <a:noFill/>
                </a:ln>
                <a:solidFill>
                  <a:srgbClr val="0078D7"/>
                </a:solidFill>
                <a:effectLst/>
                <a:uLnTx/>
                <a:uFillTx/>
                <a:latin typeface="Segoe UI Semilight" charset="0"/>
                <a:ea typeface="+mn-ea"/>
                <a:cs typeface="Segoe UI Semilight" charset="0"/>
              </a:rPr>
              <a:t>Use any framework or library</a:t>
            </a:r>
          </a:p>
        </p:txBody>
      </p:sp>
    </p:spTree>
    <p:extLst>
      <p:ext uri="{BB962C8B-B14F-4D97-AF65-F5344CB8AC3E}">
        <p14:creationId xmlns:p14="http://schemas.microsoft.com/office/powerpoint/2010/main" val="18831945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4618037" y="4183062"/>
            <a:ext cx="1447800" cy="313932"/>
          </a:xfrm>
          <a:prstGeom prst="rect">
            <a:avLst/>
          </a:prstGeom>
        </p:spPr>
        <p:txBody>
          <a:bodyPr wrap="square">
            <a:spAutoFit/>
          </a:bodyPr>
          <a:lstStyle/>
          <a:p>
            <a:pPr marL="0" marR="0" lvl="0" indent="0" algn="ctr" defTabSz="950481" rtl="0" eaLnBrk="1" fontAlgn="auto" latinLnBrk="0" hangingPunct="1">
              <a:lnSpc>
                <a:spcPct val="90000"/>
              </a:lnSpc>
              <a:spcBef>
                <a:spcPts val="1020"/>
              </a:spcBef>
              <a:spcAft>
                <a:spcPts val="0"/>
              </a:spcAft>
              <a:buClrTx/>
              <a:buSzTx/>
              <a:buFontTx/>
              <a:buNone/>
              <a:tabLst/>
              <a:defRPr/>
            </a:pPr>
            <a:r>
              <a:rPr kumimoji="0" lang="en-US" sz="16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8848614" y="2125662"/>
            <a:ext cx="3014896" cy="480131"/>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Single node deployment (cloud/on-</a:t>
            </a:r>
            <a:r>
              <a:rPr kumimoji="0" lang="en-US" sz="1400" b="1" i="0" u="none" strike="noStrike" kern="0" cap="none" spc="50" normalizeH="0" baseline="0" noProof="0" dirty="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t>
            </a:r>
          </a:p>
        </p:txBody>
      </p:sp>
      <p:sp>
        <p:nvSpPr>
          <p:cNvPr id="13" name="Rectangle 12">
            <a:extLst>
              <a:ext uri="{FF2B5EF4-FFF2-40B4-BE49-F238E27FC236}">
                <a16:creationId xmlns:a16="http://schemas.microsoft.com/office/drawing/2014/main" id="{76DD0F3E-2B35-4B10-9467-3C623C1C2901}"/>
              </a:ext>
            </a:extLst>
          </p:cNvPr>
          <p:cNvSpPr/>
          <p:nvPr/>
        </p:nvSpPr>
        <p:spPr>
          <a:xfrm>
            <a:off x="8848614" y="2845856"/>
            <a:ext cx="236220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8848614" y="3566050"/>
            <a:ext cx="167640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Azure IoT Edge</a:t>
            </a:r>
          </a:p>
        </p:txBody>
      </p:sp>
      <p:sp>
        <p:nvSpPr>
          <p:cNvPr id="16" name="Rectangle 15">
            <a:extLst>
              <a:ext uri="{FF2B5EF4-FFF2-40B4-BE49-F238E27FC236}">
                <a16:creationId xmlns:a16="http://schemas.microsoft.com/office/drawing/2014/main" id="{DEA7A96E-DE1D-4DEE-9A7B-2BFF44D33C25}"/>
              </a:ext>
            </a:extLst>
          </p:cNvPr>
          <p:cNvSpPr/>
          <p:nvPr/>
        </p:nvSpPr>
        <p:spPr>
          <a:xfrm>
            <a:off x="8848614" y="4286244"/>
            <a:ext cx="2005086"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Microsoft ML Server</a:t>
            </a:r>
          </a:p>
        </p:txBody>
      </p:sp>
      <p:sp>
        <p:nvSpPr>
          <p:cNvPr id="17" name="Rectangle 16">
            <a:extLst>
              <a:ext uri="{FF2B5EF4-FFF2-40B4-BE49-F238E27FC236}">
                <a16:creationId xmlns:a16="http://schemas.microsoft.com/office/drawing/2014/main" id="{1B68E0F4-7481-4F64-8597-F265D5F669B8}"/>
              </a:ext>
            </a:extLst>
          </p:cNvPr>
          <p:cNvSpPr/>
          <p:nvPr/>
        </p:nvSpPr>
        <p:spPr>
          <a:xfrm>
            <a:off x="8848614" y="5006438"/>
            <a:ext cx="144780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Spark clusters</a:t>
            </a:r>
          </a:p>
        </p:txBody>
      </p:sp>
      <p:sp>
        <p:nvSpPr>
          <p:cNvPr id="18" name="Rectangle 17">
            <a:extLst>
              <a:ext uri="{FF2B5EF4-FFF2-40B4-BE49-F238E27FC236}">
                <a16:creationId xmlns:a16="http://schemas.microsoft.com/office/drawing/2014/main" id="{1FEF37B0-1588-4E50-B174-6DA0D49AAF82}"/>
              </a:ext>
            </a:extLst>
          </p:cNvPr>
          <p:cNvSpPr/>
          <p:nvPr/>
        </p:nvSpPr>
        <p:spPr>
          <a:xfrm>
            <a:off x="8848614" y="5726630"/>
            <a:ext cx="120979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SQL Server</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74639" y="295274"/>
            <a:ext cx="11889564" cy="917575"/>
          </a:xfrm>
        </p:spPr>
        <p:txBody>
          <a:bodyPr/>
          <a:lstStyle/>
          <a:p>
            <a:r>
              <a:rPr lang="en-US" sz="3264" kern="0" spc="50" dirty="0">
                <a:solidFill>
                  <a:srgbClr val="0078D7"/>
                </a:solidFill>
                <a:latin typeface="Segoe UI Semilight" charset="0"/>
                <a:ea typeface="Segoe UI Semilight" charset="0"/>
                <a:cs typeface="Segoe UI Semilight" charset="0"/>
              </a:rPr>
              <a:t>Deploy Everywhere</a:t>
            </a:r>
          </a:p>
        </p:txBody>
      </p:sp>
      <p:grpSp>
        <p:nvGrpSpPr>
          <p:cNvPr id="86" name="Group 85">
            <a:extLst>
              <a:ext uri="{FF2B5EF4-FFF2-40B4-BE49-F238E27FC236}">
                <a16:creationId xmlns:a16="http://schemas.microsoft.com/office/drawing/2014/main" id="{597F7CCE-55EF-447C-87C0-5227696D7D4C}"/>
              </a:ext>
            </a:extLst>
          </p:cNvPr>
          <p:cNvGrpSpPr/>
          <p:nvPr/>
        </p:nvGrpSpPr>
        <p:grpSpPr>
          <a:xfrm>
            <a:off x="4759290" y="3181734"/>
            <a:ext cx="1295400" cy="828718"/>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8213652" y="2228246"/>
            <a:ext cx="0" cy="3631216"/>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8254846" y="2228246"/>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8254846" y="2949352"/>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5E07650-3718-4558-B602-6122D47E65EA}"/>
              </a:ext>
            </a:extLst>
          </p:cNvPr>
          <p:cNvCxnSpPr>
            <a:cxnSpLocks/>
          </p:cNvCxnSpPr>
          <p:nvPr/>
        </p:nvCxnSpPr>
        <p:spPr>
          <a:xfrm>
            <a:off x="8254846" y="3670458"/>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8254846" y="4391564"/>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8254846" y="5112670"/>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3522D55-3C39-4163-A972-21401D0F5ADE}"/>
              </a:ext>
            </a:extLst>
          </p:cNvPr>
          <p:cNvCxnSpPr>
            <a:cxnSpLocks/>
          </p:cNvCxnSpPr>
          <p:nvPr/>
        </p:nvCxnSpPr>
        <p:spPr>
          <a:xfrm>
            <a:off x="8254846" y="5833776"/>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6156252" y="4030662"/>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527C0BA8-EA58-42B5-AA05-AAC4D4454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33" y="2963862"/>
            <a:ext cx="980883" cy="1046590"/>
          </a:xfrm>
          <a:prstGeom prst="rect">
            <a:avLst/>
          </a:prstGeom>
        </p:spPr>
      </p:pic>
      <p:cxnSp>
        <p:nvCxnSpPr>
          <p:cNvPr id="88" name="Straight Connector 87">
            <a:extLst>
              <a:ext uri="{FF2B5EF4-FFF2-40B4-BE49-F238E27FC236}">
                <a16:creationId xmlns:a16="http://schemas.microsoft.com/office/drawing/2014/main" id="{4865955D-FDFF-43C3-A44A-7D699C54F65F}"/>
              </a:ext>
            </a:extLst>
          </p:cNvPr>
          <p:cNvCxnSpPr>
            <a:cxnSpLocks/>
          </p:cNvCxnSpPr>
          <p:nvPr/>
        </p:nvCxnSpPr>
        <p:spPr>
          <a:xfrm>
            <a:off x="2408237" y="4030662"/>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67DC3B26-3D91-4987-8C18-EAF47B71F060}"/>
              </a:ext>
            </a:extLst>
          </p:cNvPr>
          <p:cNvSpPr/>
          <p:nvPr/>
        </p:nvSpPr>
        <p:spPr>
          <a:xfrm>
            <a:off x="46037" y="4183062"/>
            <a:ext cx="2743200" cy="663771"/>
          </a:xfrm>
          <a:prstGeom prst="rect">
            <a:avLst/>
          </a:prstGeom>
        </p:spPr>
        <p:txBody>
          <a:bodyPr wrap="square">
            <a:spAutoFit/>
          </a:bodyPr>
          <a:lstStyle/>
          <a:p>
            <a:pPr marL="0" marR="0" lvl="0" indent="0" algn="ctr" defTabSz="950481" rtl="0" eaLnBrk="1" fontAlgn="auto" latinLnBrk="0" hangingPunct="1">
              <a:lnSpc>
                <a:spcPct val="90000"/>
              </a:lnSpc>
              <a:spcBef>
                <a:spcPts val="1020"/>
              </a:spcBef>
              <a:spcAft>
                <a:spcPts val="0"/>
              </a:spcAft>
              <a:buClrTx/>
              <a:buSzTx/>
              <a:buFontTx/>
              <a:buNone/>
              <a:tabLst/>
              <a:defRPr/>
            </a:pPr>
            <a:r>
              <a:rPr kumimoji="0" lang="en-US" sz="16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AZURE ML</a:t>
            </a:r>
          </a:p>
          <a:p>
            <a:pPr marL="0" marR="0" lvl="0" indent="0" algn="ctr" defTabSz="950481" rtl="0" eaLnBrk="1" fontAlgn="auto" latinLnBrk="0" hangingPunct="1">
              <a:lnSpc>
                <a:spcPct val="90000"/>
              </a:lnSpc>
              <a:spcBef>
                <a:spcPts val="1020"/>
              </a:spcBef>
              <a:spcAft>
                <a:spcPts val="0"/>
              </a:spcAft>
              <a:buClrTx/>
              <a:buSzTx/>
              <a:buFontTx/>
              <a:buNone/>
              <a:tabLst/>
              <a:defRPr/>
            </a:pPr>
            <a:r>
              <a:rPr kumimoji="0" lang="en-US" sz="16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MODEL MANAGEMENT</a:t>
            </a:r>
          </a:p>
        </p:txBody>
      </p:sp>
    </p:spTree>
    <p:extLst>
      <p:ext uri="{BB962C8B-B14F-4D97-AF65-F5344CB8AC3E}">
        <p14:creationId xmlns:p14="http://schemas.microsoft.com/office/powerpoint/2010/main" val="133318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212851"/>
            <a:ext cx="5638798" cy="4201150"/>
          </a:xfrm>
          <a:prstGeom prst="rect">
            <a:avLst/>
          </a:prstGeom>
        </p:spPr>
        <p:txBody>
          <a:bodyPr wrap="square" tIns="182880">
            <a:spAutoFit/>
          </a:bodyPr>
          <a:lstStyle/>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Deployment and management of models as HTTP services</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Container-based hosting of real time and batch processing</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Management and monitoring through Azure Application Insights</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First class support for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SparkML</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Python, Cognitive Toolkit, TF, R, extensible to support others (Caffe,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MXnet</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Service authoring in Python</a:t>
            </a:r>
          </a:p>
        </p:txBody>
      </p:sp>
      <p:grpSp>
        <p:nvGrpSpPr>
          <p:cNvPr id="4" name="Group 3">
            <a:extLst>
              <a:ext uri="{FF2B5EF4-FFF2-40B4-BE49-F238E27FC236}">
                <a16:creationId xmlns:a16="http://schemas.microsoft.com/office/drawing/2014/main" id="{73773C4D-518F-49AB-AD2B-AE9C6EF8B337}"/>
              </a:ext>
            </a:extLst>
          </p:cNvPr>
          <p:cNvGrpSpPr/>
          <p:nvPr/>
        </p:nvGrpSpPr>
        <p:grpSpPr>
          <a:xfrm>
            <a:off x="6294437" y="2520836"/>
            <a:ext cx="6050543" cy="1952854"/>
            <a:chOff x="0" y="3883923"/>
            <a:chExt cx="9214606" cy="2974077"/>
          </a:xfrm>
        </p:grpSpPr>
        <p:pic>
          <p:nvPicPr>
            <p:cNvPr id="5" name="Picture 4">
              <a:extLst>
                <a:ext uri="{FF2B5EF4-FFF2-40B4-BE49-F238E27FC236}">
                  <a16:creationId xmlns:a16="http://schemas.microsoft.com/office/drawing/2014/main" id="{7A7A3C71-1C67-4C4A-B4D9-83211A7EED36}"/>
                </a:ext>
              </a:extLst>
            </p:cNvPr>
            <p:cNvPicPr>
              <a:picLocks noChangeAspect="1"/>
            </p:cNvPicPr>
            <p:nvPr/>
          </p:nvPicPr>
          <p:blipFill rotWithShape="1">
            <a:blip r:embed="rId3"/>
            <a:srcRect r="24421"/>
            <a:stretch/>
          </p:blipFill>
          <p:spPr>
            <a:xfrm>
              <a:off x="0" y="3883923"/>
              <a:ext cx="9214604" cy="1929044"/>
            </a:xfrm>
            <a:prstGeom prst="rect">
              <a:avLst/>
            </a:prstGeom>
          </p:spPr>
        </p:pic>
        <p:pic>
          <p:nvPicPr>
            <p:cNvPr id="6" name="Picture 5">
              <a:extLst>
                <a:ext uri="{FF2B5EF4-FFF2-40B4-BE49-F238E27FC236}">
                  <a16:creationId xmlns:a16="http://schemas.microsoft.com/office/drawing/2014/main" id="{53A16E7B-ACB1-4BCE-990D-08A5A326753F}"/>
                </a:ext>
              </a:extLst>
            </p:cNvPr>
            <p:cNvPicPr>
              <a:picLocks noChangeAspect="1"/>
            </p:cNvPicPr>
            <p:nvPr/>
          </p:nvPicPr>
          <p:blipFill rotWithShape="1">
            <a:blip r:embed="rId4"/>
            <a:srcRect r="24421"/>
            <a:stretch/>
          </p:blipFill>
          <p:spPr>
            <a:xfrm>
              <a:off x="0" y="5812971"/>
              <a:ext cx="9214606" cy="1045029"/>
            </a:xfrm>
            <a:prstGeom prst="rect">
              <a:avLst/>
            </a:prstGeom>
          </p:spPr>
        </p:pic>
      </p:gr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p:txBody>
          <a:bodyPr/>
          <a:lstStyle/>
          <a:p>
            <a:r>
              <a:rPr lang="en-US" sz="3264" kern="0" spc="50">
                <a:solidFill>
                  <a:srgbClr val="0078D7"/>
                </a:solidFill>
                <a:latin typeface="Segoe UI Semilight" charset="0"/>
                <a:ea typeface="Segoe UI Semilight" charset="0"/>
                <a:cs typeface="Segoe UI Semilight" charset="0"/>
              </a:rPr>
              <a:t>Manage models</a:t>
            </a:r>
          </a:p>
        </p:txBody>
      </p:sp>
    </p:spTree>
    <p:extLst>
      <p:ext uri="{BB962C8B-B14F-4D97-AF65-F5344CB8AC3E}">
        <p14:creationId xmlns:p14="http://schemas.microsoft.com/office/powerpoint/2010/main" val="39571105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descr="image003">
            <a:extLst>
              <a:ext uri="{FF2B5EF4-FFF2-40B4-BE49-F238E27FC236}">
                <a16:creationId xmlns:a16="http://schemas.microsoft.com/office/drawing/2014/main" id="{0335C1D8-B1D3-4CE0-AFDE-F40C07052A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60" b="2036"/>
          <a:stretch/>
        </p:blipFill>
        <p:spPr bwMode="auto">
          <a:xfrm>
            <a:off x="579437" y="2091573"/>
            <a:ext cx="4343400" cy="3962400"/>
          </a:xfrm>
          <a:prstGeom prst="rect">
            <a:avLst/>
          </a:prstGeom>
          <a:noFill/>
          <a:ln w="6350">
            <a:solidFill>
              <a:schemeClr val="bg2">
                <a:lumMod val="9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 descr="image004">
            <a:extLst>
              <a:ext uri="{FF2B5EF4-FFF2-40B4-BE49-F238E27FC236}">
                <a16:creationId xmlns:a16="http://schemas.microsoft.com/office/drawing/2014/main" id="{246EF549-5589-4E62-93F0-7B90CA34EC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24" b="1327"/>
          <a:stretch/>
        </p:blipFill>
        <p:spPr bwMode="auto">
          <a:xfrm>
            <a:off x="5643064" y="2167773"/>
            <a:ext cx="2979146" cy="3810000"/>
          </a:xfrm>
          <a:prstGeom prst="rect">
            <a:avLst/>
          </a:prstGeom>
          <a:noFill/>
          <a:ln w="6350">
            <a:solidFill>
              <a:schemeClr val="bg2">
                <a:lumMod val="9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3" descr="image001">
            <a:extLst>
              <a:ext uri="{FF2B5EF4-FFF2-40B4-BE49-F238E27FC236}">
                <a16:creationId xmlns:a16="http://schemas.microsoft.com/office/drawing/2014/main" id="{10EB1725-9701-4C85-AE41-8474BBECA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2436" y="3344863"/>
            <a:ext cx="2514600" cy="1455821"/>
          </a:xfrm>
          <a:prstGeom prst="rect">
            <a:avLst/>
          </a:prstGeom>
          <a:noFill/>
          <a:ln w="6350">
            <a:solidFill>
              <a:schemeClr val="bg2">
                <a:lumMod val="9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84454-C46C-4299-9198-30C5A34A175E}"/>
              </a:ext>
            </a:extLst>
          </p:cNvPr>
          <p:cNvSpPr>
            <a:spLocks noGrp="1"/>
          </p:cNvSpPr>
          <p:nvPr>
            <p:ph type="title"/>
          </p:nvPr>
        </p:nvSpPr>
        <p:spPr/>
        <p:txBody>
          <a:bodyPr/>
          <a:lstStyle/>
          <a:p>
            <a:r>
              <a:rPr lang="en-US" sz="3264" kern="0" spc="50" dirty="0">
                <a:solidFill>
                  <a:srgbClr val="0078D7"/>
                </a:solidFill>
                <a:latin typeface="Segoe UI Semilight" charset="0"/>
                <a:ea typeface="Segoe UI Semilight" charset="0"/>
                <a:cs typeface="Segoe UI Semilight" charset="0"/>
              </a:rPr>
              <a:t>AI Powered Spreadsheets</a:t>
            </a:r>
          </a:p>
        </p:txBody>
      </p:sp>
      <p:sp>
        <p:nvSpPr>
          <p:cNvPr id="18" name="Freeform: Shape 101">
            <a:extLst>
              <a:ext uri="{FF2B5EF4-FFF2-40B4-BE49-F238E27FC236}">
                <a16:creationId xmlns:a16="http://schemas.microsoft.com/office/drawing/2014/main" id="{21E24564-BDE9-42AB-90EA-83D9501AAA55}"/>
              </a:ext>
            </a:extLst>
          </p:cNvPr>
          <p:cNvSpPr/>
          <p:nvPr/>
        </p:nvSpPr>
        <p:spPr>
          <a:xfrm>
            <a:off x="5185864" y="3881293"/>
            <a:ext cx="194172" cy="382960"/>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01">
            <a:extLst>
              <a:ext uri="{FF2B5EF4-FFF2-40B4-BE49-F238E27FC236}">
                <a16:creationId xmlns:a16="http://schemas.microsoft.com/office/drawing/2014/main" id="{608976CD-1EC3-4557-85CF-A5DAEEDD0301}"/>
              </a:ext>
            </a:extLst>
          </p:cNvPr>
          <p:cNvSpPr/>
          <p:nvPr/>
        </p:nvSpPr>
        <p:spPr>
          <a:xfrm>
            <a:off x="8885237" y="3881293"/>
            <a:ext cx="194172" cy="382960"/>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3DA01862-E0A6-4678-BD53-1C51797C66CA}"/>
              </a:ext>
            </a:extLst>
          </p:cNvPr>
          <p:cNvSpPr txBox="1"/>
          <p:nvPr/>
        </p:nvSpPr>
        <p:spPr>
          <a:xfrm>
            <a:off x="224907" y="787834"/>
            <a:ext cx="10310258"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Any model published through Model Management can be called from Excel</a:t>
            </a:r>
          </a:p>
        </p:txBody>
      </p:sp>
    </p:spTree>
    <p:extLst>
      <p:ext uri="{BB962C8B-B14F-4D97-AF65-F5344CB8AC3E}">
        <p14:creationId xmlns:p14="http://schemas.microsoft.com/office/powerpoint/2010/main" val="249815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212851"/>
            <a:ext cx="5638798" cy="3616375"/>
          </a:xfrm>
          <a:prstGeom prst="rect">
            <a:avLst/>
          </a:prstGeom>
        </p:spPr>
        <p:txBody>
          <a:bodyPr wrap="square" tIns="182880">
            <a:spAutoFit/>
          </a:bodyPr>
          <a:lstStyle/>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VS Code extension with deep integration to Azure ML</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End to end development environment, from new project through training</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Support for remote training </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Job management</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On top of all of the goodness of VS Code (Python,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Jupyter</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Git,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etc</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a:t>
            </a:r>
          </a:p>
        </p:txBody>
      </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p:txBody>
          <a:bodyPr/>
          <a:lstStyle/>
          <a:p>
            <a:r>
              <a:rPr lang="en-US" sz="3264" kern="0" spc="50" dirty="0">
                <a:solidFill>
                  <a:srgbClr val="0078D7"/>
                </a:solidFill>
                <a:latin typeface="Segoe UI Semilight" charset="0"/>
                <a:ea typeface="Segoe UI Semilight" charset="0"/>
                <a:cs typeface="Segoe UI Semilight" charset="0"/>
              </a:rPr>
              <a:t>VS Code Tools for AI</a:t>
            </a:r>
          </a:p>
        </p:txBody>
      </p:sp>
      <p:pic>
        <p:nvPicPr>
          <p:cNvPr id="7" name="Picture 6">
            <a:extLst>
              <a:ext uri="{FF2B5EF4-FFF2-40B4-BE49-F238E27FC236}">
                <a16:creationId xmlns:a16="http://schemas.microsoft.com/office/drawing/2014/main" id="{685125F7-CEB8-45DE-9BFD-0A2E91A3FC5B}"/>
              </a:ext>
            </a:extLst>
          </p:cNvPr>
          <p:cNvPicPr>
            <a:picLocks noChangeAspect="1"/>
          </p:cNvPicPr>
          <p:nvPr/>
        </p:nvPicPr>
        <p:blipFill>
          <a:blip r:embed="rId3"/>
          <a:stretch>
            <a:fillRect/>
          </a:stretch>
        </p:blipFill>
        <p:spPr>
          <a:xfrm>
            <a:off x="6098274" y="1287462"/>
            <a:ext cx="6338201" cy="4052062"/>
          </a:xfrm>
          <a:prstGeom prst="rect">
            <a:avLst/>
          </a:prstGeom>
        </p:spPr>
      </p:pic>
    </p:spTree>
    <p:extLst>
      <p:ext uri="{BB962C8B-B14F-4D97-AF65-F5344CB8AC3E}">
        <p14:creationId xmlns:p14="http://schemas.microsoft.com/office/powerpoint/2010/main" val="24449015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212851"/>
            <a:ext cx="4190998" cy="3616375"/>
          </a:xfrm>
          <a:prstGeom prst="rect">
            <a:avLst/>
          </a:prstGeom>
        </p:spPr>
        <p:txBody>
          <a:bodyPr wrap="square" tIns="182880">
            <a:spAutoFit/>
          </a:bodyPr>
          <a:lstStyle/>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Windows and Mac based companion for AI development</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Full environment set up (Python,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Jupyter</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etc</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Embedded notebooks</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Run History and Comparison experience </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New data wrangling tools </a:t>
            </a:r>
          </a:p>
        </p:txBody>
      </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p:txBody>
          <a:bodyPr/>
          <a:lstStyle/>
          <a:p>
            <a:r>
              <a:rPr lang="en-US" sz="3264" kern="0" spc="50" dirty="0">
                <a:solidFill>
                  <a:srgbClr val="0078D7"/>
                </a:solidFill>
                <a:latin typeface="Segoe UI Semilight" charset="0"/>
                <a:ea typeface="Segoe UI Semilight" charset="0"/>
                <a:cs typeface="Segoe UI Semilight" charset="0"/>
              </a:rPr>
              <a:t>What Is It?</a:t>
            </a:r>
          </a:p>
        </p:txBody>
      </p:sp>
      <p:pic>
        <p:nvPicPr>
          <p:cNvPr id="7" name="Picture 6">
            <a:extLst>
              <a:ext uri="{FF2B5EF4-FFF2-40B4-BE49-F238E27FC236}">
                <a16:creationId xmlns:a16="http://schemas.microsoft.com/office/drawing/2014/main" id="{DDA4430B-0D05-4158-80AA-DCBA44C28D9D}"/>
              </a:ext>
            </a:extLst>
          </p:cNvPr>
          <p:cNvPicPr>
            <a:picLocks noChangeAspect="1"/>
          </p:cNvPicPr>
          <p:nvPr/>
        </p:nvPicPr>
        <p:blipFill>
          <a:blip r:embed="rId3"/>
          <a:stretch>
            <a:fillRect/>
          </a:stretch>
        </p:blipFill>
        <p:spPr>
          <a:xfrm>
            <a:off x="4586191" y="1897062"/>
            <a:ext cx="7828588" cy="5021262"/>
          </a:xfrm>
          <a:prstGeom prst="rect">
            <a:avLst/>
          </a:prstGeom>
        </p:spPr>
      </p:pic>
    </p:spTree>
    <p:extLst>
      <p:ext uri="{BB962C8B-B14F-4D97-AF65-F5344CB8AC3E}">
        <p14:creationId xmlns:p14="http://schemas.microsoft.com/office/powerpoint/2010/main" val="35142012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p:txBody>
          <a:bodyPr/>
          <a:lstStyle/>
          <a:p>
            <a:r>
              <a:rPr lang="en-US" sz="3264" kern="0" spc="50" dirty="0">
                <a:solidFill>
                  <a:srgbClr val="0078D7"/>
                </a:solidFill>
                <a:latin typeface="Segoe UI Semilight" charset="0"/>
                <a:ea typeface="Segoe UI Semilight" charset="0"/>
                <a:cs typeface="Segoe UI Semilight" charset="0"/>
              </a:rPr>
              <a:t>AI Powered Data Wrangling</a:t>
            </a:r>
          </a:p>
        </p:txBody>
      </p:sp>
      <p:sp>
        <p:nvSpPr>
          <p:cNvPr id="7" name="Rectangle 6">
            <a:extLst>
              <a:ext uri="{FF2B5EF4-FFF2-40B4-BE49-F238E27FC236}">
                <a16:creationId xmlns:a16="http://schemas.microsoft.com/office/drawing/2014/main" id="{EFD3B68C-1515-4132-8AFC-138B26EF9E45}"/>
              </a:ext>
            </a:extLst>
          </p:cNvPr>
          <p:cNvSpPr/>
          <p:nvPr/>
        </p:nvSpPr>
        <p:spPr>
          <a:xfrm>
            <a:off x="274639" y="1287462"/>
            <a:ext cx="4038598" cy="4247317"/>
          </a:xfrm>
          <a:prstGeom prst="rect">
            <a:avLst/>
          </a:prstGeom>
        </p:spPr>
        <p:txBody>
          <a:bodyPr wrap="square">
            <a:spAutoFit/>
          </a:bodyPr>
          <a:lstStyle/>
          <a:p>
            <a:pPr marL="0" marR="0" lvl="0" indent="0" algn="l" defTabSz="913874"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Light"/>
                <a:ea typeface="+mn-ea"/>
                <a:cs typeface="+mn-cs"/>
              </a:rPr>
              <a:t>Rapidly sample, understand, and prep data </a:t>
            </a:r>
          </a:p>
          <a:p>
            <a:pPr marL="0" marR="0" lvl="0" indent="0" algn="l" defTabSz="913874" rtl="0" eaLnBrk="1" fontAlgn="auto" latinLnBrk="0" hangingPunct="1">
              <a:lnSpc>
                <a:spcPct val="10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Light"/>
              <a:ea typeface="+mn-ea"/>
              <a:cs typeface="+mn-cs"/>
            </a:endParaRPr>
          </a:p>
          <a:p>
            <a:pPr marL="0" marR="0" lvl="0" indent="0" algn="l" defTabSz="913874"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Light"/>
                <a:ea typeface="+mn-ea"/>
                <a:cs typeface="+mn-cs"/>
              </a:rPr>
              <a:t>Leverage </a:t>
            </a:r>
            <a:r>
              <a:rPr kumimoji="0" lang="en-US" sz="2000" b="0" i="0" u="none" strike="noStrike" kern="1200" cap="none" spc="0" normalizeH="0" baseline="0" noProof="0" dirty="0">
                <a:ln>
                  <a:noFill/>
                </a:ln>
                <a:solidFill>
                  <a:srgbClr val="353535"/>
                </a:solidFill>
                <a:effectLst/>
                <a:uLnTx/>
                <a:uFillTx/>
                <a:latin typeface="Segoe UI Light"/>
                <a:ea typeface="+mn-ea"/>
                <a:cs typeface="+mn-cs"/>
                <a:hlinkClick r:id="rId3"/>
              </a:rPr>
              <a:t>PROSE</a:t>
            </a:r>
            <a:r>
              <a:rPr kumimoji="0" lang="en-US" sz="2000" b="0" i="0" u="none" strike="noStrike" kern="1200" cap="none" spc="0" normalizeH="0" baseline="0" noProof="0" dirty="0">
                <a:ln>
                  <a:noFill/>
                </a:ln>
                <a:solidFill>
                  <a:srgbClr val="353535"/>
                </a:solidFill>
                <a:effectLst/>
                <a:uLnTx/>
                <a:uFillTx/>
                <a:latin typeface="Segoe UI Light"/>
                <a:ea typeface="+mn-ea"/>
                <a:cs typeface="+mn-cs"/>
              </a:rPr>
              <a:t> and more for intelligent, data prep by example</a:t>
            </a:r>
          </a:p>
          <a:p>
            <a:pPr marL="0" marR="0" lvl="0" indent="0" algn="l" defTabSz="913874" rtl="0" eaLnBrk="1" fontAlgn="auto" latinLnBrk="0" hangingPunct="1">
              <a:lnSpc>
                <a:spcPct val="10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Light"/>
              <a:ea typeface="+mn-ea"/>
              <a:cs typeface="+mn-cs"/>
            </a:endParaRPr>
          </a:p>
          <a:p>
            <a:pPr marL="0" marR="0" lvl="0" indent="0" algn="l" defTabSz="913874"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Light"/>
                <a:ea typeface="+mn-ea"/>
                <a:cs typeface="+mn-cs"/>
              </a:rPr>
              <a:t>Extend/customize transforms and featurization through Python</a:t>
            </a:r>
          </a:p>
          <a:p>
            <a:pPr marL="0" marR="0" lvl="0" indent="0" algn="l" defTabSz="913874" rtl="0" eaLnBrk="1" fontAlgn="auto" latinLnBrk="0" hangingPunct="1">
              <a:lnSpc>
                <a:spcPct val="10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Light"/>
              <a:ea typeface="+mn-ea"/>
              <a:cs typeface="+mn-cs"/>
            </a:endParaRPr>
          </a:p>
          <a:p>
            <a:pPr marL="0" marR="0" lvl="0" indent="0" algn="l" defTabSz="913874"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Light"/>
                <a:ea typeface="+mn-ea"/>
                <a:cs typeface="+mn-cs"/>
              </a:rPr>
              <a:t>Generate Python and </a:t>
            </a:r>
            <a:r>
              <a:rPr kumimoji="0" lang="en-US" sz="2000" b="0" i="0" u="none" strike="noStrike" kern="1200" cap="none" spc="0" normalizeH="0" baseline="0" noProof="0" dirty="0" err="1">
                <a:ln>
                  <a:noFill/>
                </a:ln>
                <a:solidFill>
                  <a:srgbClr val="353535"/>
                </a:solidFill>
                <a:effectLst/>
                <a:uLnTx/>
                <a:uFillTx/>
                <a:latin typeface="Segoe UI Light"/>
                <a:ea typeface="+mn-ea"/>
                <a:cs typeface="+mn-cs"/>
              </a:rPr>
              <a:t>Pyspark</a:t>
            </a:r>
            <a:r>
              <a:rPr kumimoji="0" lang="en-US" sz="2000" b="0" i="0" u="none" strike="noStrike" kern="1200" cap="none" spc="0" normalizeH="0" baseline="0" noProof="0" dirty="0">
                <a:ln>
                  <a:noFill/>
                </a:ln>
                <a:solidFill>
                  <a:srgbClr val="353535"/>
                </a:solidFill>
                <a:effectLst/>
                <a:uLnTx/>
                <a:uFillTx/>
                <a:latin typeface="Segoe UI Light"/>
                <a:ea typeface="+mn-ea"/>
                <a:cs typeface="+mn-cs"/>
              </a:rPr>
              <a:t> for execution at scale</a:t>
            </a:r>
          </a:p>
        </p:txBody>
      </p:sp>
      <p:pic>
        <p:nvPicPr>
          <p:cNvPr id="8" name="Picture 7">
            <a:extLst>
              <a:ext uri="{FF2B5EF4-FFF2-40B4-BE49-F238E27FC236}">
                <a16:creationId xmlns:a16="http://schemas.microsoft.com/office/drawing/2014/main" id="{ADF27E9C-0BFF-40AE-A707-0A3852F3BCAE}"/>
              </a:ext>
            </a:extLst>
          </p:cNvPr>
          <p:cNvPicPr>
            <a:picLocks noChangeAspect="1"/>
          </p:cNvPicPr>
          <p:nvPr/>
        </p:nvPicPr>
        <p:blipFill>
          <a:blip r:embed="rId4"/>
          <a:stretch>
            <a:fillRect/>
          </a:stretch>
        </p:blipFill>
        <p:spPr>
          <a:xfrm>
            <a:off x="4313237" y="1058862"/>
            <a:ext cx="7960371" cy="5097462"/>
          </a:xfrm>
          <a:prstGeom prst="rect">
            <a:avLst/>
          </a:prstGeom>
        </p:spPr>
      </p:pic>
    </p:spTree>
    <p:extLst>
      <p:ext uri="{BB962C8B-B14F-4D97-AF65-F5344CB8AC3E}">
        <p14:creationId xmlns:p14="http://schemas.microsoft.com/office/powerpoint/2010/main" val="2280023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3"/>
          <p:cNvSpPr/>
          <p:nvPr/>
        </p:nvSpPr>
        <p:spPr bwMode="auto">
          <a:xfrm rot="10800000">
            <a:off x="-5832" y="-13591"/>
            <a:ext cx="12441424" cy="1364258"/>
          </a:xfrm>
          <a:prstGeom prst="rect">
            <a:avLst/>
          </a:prstGeom>
          <a:gradFill flip="none" rotWithShape="1">
            <a:gsLst>
              <a:gs pos="0">
                <a:srgbClr val="00101A">
                  <a:alpha val="83000"/>
                </a:srgbClr>
              </a:gs>
              <a:gs pos="50000">
                <a:srgbClr val="00101A">
                  <a:alpha val="53000"/>
                </a:srgbClr>
              </a:gs>
              <a:gs pos="100000">
                <a:srgbClr val="4C3A00">
                  <a:alpha val="0"/>
                </a:srgbClr>
              </a:gs>
            </a:gsLst>
            <a:lin ang="16200000" scaled="1"/>
            <a:tileRect/>
          </a:gra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lIns="95112" tIns="47556" rIns="95112" bIns="47556" anchor="ctr"/>
          <a:lstStyle/>
          <a:p>
            <a:pPr algn="ctr" defTabSz="950843" fontAlgn="base">
              <a:spcBef>
                <a:spcPct val="0"/>
              </a:spcBef>
              <a:spcAft>
                <a:spcPct val="0"/>
              </a:spcAft>
              <a:defRPr/>
            </a:pPr>
            <a:endParaRPr lang="en-US" sz="2497" kern="0">
              <a:gradFill>
                <a:gsLst>
                  <a:gs pos="0">
                    <a:srgbClr val="FFFFFF"/>
                  </a:gs>
                  <a:gs pos="100000">
                    <a:srgbClr val="FFFFFF"/>
                  </a:gs>
                </a:gsLst>
                <a:lin ang="5400000" scaled="0"/>
              </a:gradFill>
              <a:latin typeface="Calibri" panose="020F0502020204030204" pitchFamily="34" charset="0"/>
              <a:cs typeface="Arial"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9311" y="6238610"/>
            <a:ext cx="1585149" cy="583087"/>
          </a:xfrm>
          <a:prstGeom prst="rect">
            <a:avLst/>
          </a:prstGeom>
        </p:spPr>
      </p:pic>
      <p:sp>
        <p:nvSpPr>
          <p:cNvPr id="9" name="Rounded Rectangle 8"/>
          <p:cNvSpPr/>
          <p:nvPr/>
        </p:nvSpPr>
        <p:spPr bwMode="auto">
          <a:xfrm>
            <a:off x="979348" y="1638221"/>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Planning &amp; Scheduling</a:t>
            </a:r>
          </a:p>
        </p:txBody>
      </p:sp>
      <p:sp>
        <p:nvSpPr>
          <p:cNvPr id="10" name="Rounded Rectangle 9"/>
          <p:cNvSpPr/>
          <p:nvPr/>
        </p:nvSpPr>
        <p:spPr bwMode="auto">
          <a:xfrm>
            <a:off x="8872800" y="871848"/>
            <a:ext cx="2455855" cy="1276165"/>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Pattern Analysis &amp; Recognition</a:t>
            </a:r>
          </a:p>
        </p:txBody>
      </p:sp>
      <p:sp>
        <p:nvSpPr>
          <p:cNvPr id="11" name="Rounded Rectangle 10"/>
          <p:cNvSpPr/>
          <p:nvPr/>
        </p:nvSpPr>
        <p:spPr bwMode="auto">
          <a:xfrm>
            <a:off x="4492501" y="4085168"/>
            <a:ext cx="2455855" cy="1289921"/>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Knowledge Representation &amp; Reasoning</a:t>
            </a:r>
          </a:p>
        </p:txBody>
      </p:sp>
      <p:sp>
        <p:nvSpPr>
          <p:cNvPr id="12" name="Rounded Rectangle 11"/>
          <p:cNvSpPr/>
          <p:nvPr/>
        </p:nvSpPr>
        <p:spPr bwMode="auto">
          <a:xfrm>
            <a:off x="1461120" y="5047564"/>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Speech Recognition</a:t>
            </a:r>
          </a:p>
        </p:txBody>
      </p:sp>
      <p:sp>
        <p:nvSpPr>
          <p:cNvPr id="13" name="Rounded Rectangle 12"/>
          <p:cNvSpPr/>
          <p:nvPr/>
        </p:nvSpPr>
        <p:spPr bwMode="auto">
          <a:xfrm>
            <a:off x="934835" y="3506418"/>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Robotics</a:t>
            </a:r>
          </a:p>
        </p:txBody>
      </p:sp>
      <p:sp>
        <p:nvSpPr>
          <p:cNvPr id="14" name="Rounded Rectangle 13"/>
          <p:cNvSpPr/>
          <p:nvPr/>
        </p:nvSpPr>
        <p:spPr bwMode="auto">
          <a:xfrm>
            <a:off x="6573674" y="2360976"/>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Natural Language</a:t>
            </a:r>
          </a:p>
        </p:txBody>
      </p:sp>
      <p:sp>
        <p:nvSpPr>
          <p:cNvPr id="15" name="Rounded Rectangle 14"/>
          <p:cNvSpPr/>
          <p:nvPr/>
        </p:nvSpPr>
        <p:spPr bwMode="auto">
          <a:xfrm>
            <a:off x="3759025" y="2678412"/>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Vision</a:t>
            </a:r>
          </a:p>
        </p:txBody>
      </p:sp>
      <p:sp>
        <p:nvSpPr>
          <p:cNvPr id="17" name="Rounded Rectangle 16"/>
          <p:cNvSpPr/>
          <p:nvPr/>
        </p:nvSpPr>
        <p:spPr bwMode="auto">
          <a:xfrm>
            <a:off x="6995936" y="5375088"/>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Autonomous Systems</a:t>
            </a:r>
          </a:p>
        </p:txBody>
      </p:sp>
      <p:sp>
        <p:nvSpPr>
          <p:cNvPr id="18" name="Rounded Rectangle 17"/>
          <p:cNvSpPr/>
          <p:nvPr/>
        </p:nvSpPr>
        <p:spPr bwMode="auto">
          <a:xfrm>
            <a:off x="8325005" y="3615346"/>
            <a:ext cx="2455855" cy="1405058"/>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Swarms &amp; Self-organising Systems</a:t>
            </a:r>
          </a:p>
        </p:txBody>
      </p:sp>
      <p:sp>
        <p:nvSpPr>
          <p:cNvPr id="3" name="Title 2"/>
          <p:cNvSpPr>
            <a:spLocks noGrp="1"/>
          </p:cNvSpPr>
          <p:nvPr>
            <p:ph type="title"/>
          </p:nvPr>
        </p:nvSpPr>
        <p:spPr/>
        <p:txBody>
          <a:bodyPr/>
          <a:lstStyle/>
          <a:p>
            <a:r>
              <a:rPr lang="en-GB" dirty="0">
                <a:solidFill>
                  <a:srgbClr val="FFFFFF"/>
                </a:solidFill>
              </a:rPr>
              <a:t>AI </a:t>
            </a:r>
            <a:r>
              <a:rPr lang="en-GB" b="1" dirty="0">
                <a:solidFill>
                  <a:srgbClr val="FFFFFF"/>
                </a:solidFill>
              </a:rPr>
              <a:t>SOLUTIONS</a:t>
            </a:r>
          </a:p>
        </p:txBody>
      </p:sp>
      <p:sp>
        <p:nvSpPr>
          <p:cNvPr id="16" name="Rounded Rectangle 15"/>
          <p:cNvSpPr/>
          <p:nvPr/>
        </p:nvSpPr>
        <p:spPr bwMode="auto">
          <a:xfrm>
            <a:off x="4251615" y="995937"/>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Machine Learning</a:t>
            </a:r>
          </a:p>
        </p:txBody>
      </p:sp>
      <p:sp>
        <p:nvSpPr>
          <p:cNvPr id="19" name="TextBox 18"/>
          <p:cNvSpPr txBox="1"/>
          <p:nvPr/>
        </p:nvSpPr>
        <p:spPr>
          <a:xfrm>
            <a:off x="154487" y="6793199"/>
            <a:ext cx="1656168" cy="160091"/>
          </a:xfrm>
          <a:prstGeom prst="rect">
            <a:avLst/>
          </a:prstGeom>
          <a:noFill/>
        </p:spPr>
        <p:txBody>
          <a:bodyPr wrap="none" lIns="0" tIns="0" rIns="0" bIns="0" rtlCol="0">
            <a:spAutoFit/>
          </a:bodyPr>
          <a:lstStyle/>
          <a:p>
            <a:pPr defTabSz="932597"/>
            <a:r>
              <a:rPr lang="en-GB" sz="1020" err="1">
                <a:solidFill>
                  <a:srgbClr val="FFFFFF"/>
                </a:solidFill>
                <a:latin typeface="Segoe UI Light" pitchFamily="34" charset="0"/>
              </a:rPr>
              <a:t>AdobeStock</a:t>
            </a:r>
            <a:r>
              <a:rPr lang="en-GB" sz="1020">
                <a:solidFill>
                  <a:srgbClr val="FFFFFF"/>
                </a:solidFill>
                <a:latin typeface="Segoe UI Light" pitchFamily="34" charset="0"/>
              </a:rPr>
              <a:t> Standard License</a:t>
            </a:r>
          </a:p>
        </p:txBody>
      </p:sp>
    </p:spTree>
    <p:extLst>
      <p:ext uri="{BB962C8B-B14F-4D97-AF65-F5344CB8AC3E}">
        <p14:creationId xmlns:p14="http://schemas.microsoft.com/office/powerpoint/2010/main" val="28870816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mph" presetSubtype="0" fill="hold" grpId="1" nodeType="clickEffect">
                                  <p:stCondLst>
                                    <p:cond delay="0"/>
                                  </p:stCondLst>
                                  <p:childTnLst>
                                    <p:animScale>
                                      <p:cBhvr>
                                        <p:cTn id="47" dur="2000" fill="hold"/>
                                        <p:tgtEl>
                                          <p:spTgt spid="16"/>
                                        </p:tgtEl>
                                      </p:cBhvr>
                                      <p:by x="200000" y="200000"/>
                                    </p:animScale>
                                  </p:childTnLst>
                                </p:cTn>
                              </p:par>
                              <p:par>
                                <p:cTn id="48" presetID="42" presetClass="path" presetSubtype="0" accel="50000" decel="50000" fill="hold" grpId="2" nodeType="withEffect">
                                  <p:stCondLst>
                                    <p:cond delay="0"/>
                                  </p:stCondLst>
                                  <p:childTnLst>
                                    <p:animMotion origin="layout" path="M -4.79167E-6 3.33333E-6 L 0.05925 0.31504 " pathEditMode="relative" rAng="0" ptsTypes="AA">
                                      <p:cBhvr>
                                        <p:cTn id="49" dur="2000" fill="hold"/>
                                        <p:tgtEl>
                                          <p:spTgt spid="16"/>
                                        </p:tgtEl>
                                        <p:attrNameLst>
                                          <p:attrName>ppt_x</p:attrName>
                                          <p:attrName>ppt_y</p:attrName>
                                        </p:attrNameLst>
                                      </p:cBhvr>
                                      <p:rCtr x="2956" y="15741"/>
                                    </p:animMotion>
                                  </p:childTnLst>
                                </p:cTn>
                              </p:par>
                              <p:par>
                                <p:cTn id="50" presetID="1" presetClass="emph" presetSubtype="1" nodeType="withEffect">
                                  <p:stCondLst>
                                    <p:cond delay="0"/>
                                  </p:stCondLst>
                                  <p:childTnLst>
                                    <p:set>
                                      <p:cBhvr>
                                        <p:cTn id="51" dur="indefinite"/>
                                        <p:tgtEl>
                                          <p:spTgt spid="16"/>
                                        </p:tgtEl>
                                        <p:attrNameLst>
                                          <p:attrName>fillcolor</p:attrName>
                                        </p:attrNameLst>
                                      </p:cBhvr>
                                      <p:to>
                                        <p:clrVal>
                                          <a:srgbClr val="FF9900"/>
                                        </p:clrVal>
                                      </p:to>
                                    </p:set>
                                    <p:set>
                                      <p:cBhvr>
                                        <p:cTn id="52" dur="indefinite"/>
                                        <p:tgtEl>
                                          <p:spTgt spid="16"/>
                                        </p:tgtEl>
                                        <p:attrNameLst>
                                          <p:attrName>fill.type</p:attrName>
                                        </p:attrNameLst>
                                      </p:cBhvr>
                                      <p:to>
                                        <p:strVal val="solid"/>
                                      </p:to>
                                    </p:set>
                                    <p:set>
                                      <p:cBhvr>
                                        <p:cTn id="53" dur="indefinit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7" grpId="0" animBg="1"/>
      <p:bldP spid="18" grpId="0" animBg="1"/>
      <p:bldP spid="16" grpId="0" animBg="1"/>
      <p:bldP spid="16" grpId="1" animBg="1"/>
      <p:bldP spid="16"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39339" cy="2173372"/>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8" name="Freeform: Shape 27">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73035" y="4776144"/>
            <a:ext cx="4613488" cy="2218381"/>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30"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2472" y="4776144"/>
            <a:ext cx="6044003" cy="2218381"/>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00061" y="0"/>
            <a:ext cx="7236412" cy="2173373"/>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76144"/>
            <a:ext cx="7257196" cy="2218381"/>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21C5478-6B25-4427-9D38-9E6A5BE26642}"/>
              </a:ext>
            </a:extLst>
          </p:cNvPr>
          <p:cNvSpPr>
            <a:spLocks noGrp="1"/>
          </p:cNvSpPr>
          <p:nvPr>
            <p:ph type="title"/>
          </p:nvPr>
        </p:nvSpPr>
        <p:spPr>
          <a:xfrm>
            <a:off x="1554559" y="2290517"/>
            <a:ext cx="9327356" cy="1595865"/>
          </a:xfrm>
        </p:spPr>
        <p:txBody>
          <a:bodyPr vert="horz" lIns="91440" tIns="45720" rIns="91440" bIns="45720" rtlCol="0" anchor="b">
            <a:normAutofit/>
          </a:bodyPr>
          <a:lstStyle/>
          <a:p>
            <a:pPr defTabSz="914400"/>
            <a:r>
              <a:rPr lang="en-US" sz="4400" b="1" kern="1200">
                <a:solidFill>
                  <a:schemeClr val="tx1"/>
                </a:solidFill>
                <a:latin typeface="+mj-lt"/>
                <a:ea typeface="+mj-ea"/>
                <a:cs typeface="+mj-cs"/>
              </a:rPr>
              <a:t>Demo</a:t>
            </a:r>
            <a:br>
              <a:rPr lang="en-US" sz="4400" kern="1200">
                <a:solidFill>
                  <a:schemeClr val="tx1"/>
                </a:solidFill>
                <a:latin typeface="+mj-lt"/>
                <a:ea typeface="+mj-ea"/>
                <a:cs typeface="+mj-cs"/>
              </a:rPr>
            </a:br>
            <a:r>
              <a:rPr lang="en-US" sz="4400" kern="1200">
                <a:solidFill>
                  <a:schemeClr val="tx1"/>
                </a:solidFill>
                <a:latin typeface="+mj-lt"/>
                <a:ea typeface="+mj-ea"/>
                <a:cs typeface="+mj-cs"/>
              </a:rPr>
              <a:t>Azure Machine Learning Walkthrough</a:t>
            </a:r>
          </a:p>
        </p:txBody>
      </p:sp>
    </p:spTree>
    <p:extLst>
      <p:ext uri="{BB962C8B-B14F-4D97-AF65-F5344CB8AC3E}">
        <p14:creationId xmlns:p14="http://schemas.microsoft.com/office/powerpoint/2010/main" val="2075721040"/>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p:txBody>
          <a:bodyPr/>
          <a:lstStyle/>
          <a:p>
            <a:pPr lvl="0" defTabSz="932597">
              <a:lnSpc>
                <a:spcPct val="100000"/>
              </a:lnSpc>
              <a:spcBef>
                <a:spcPts val="0"/>
              </a:spcBef>
            </a:pPr>
            <a:r>
              <a:rPr lang="en-US" sz="4000" kern="0" spc="50" dirty="0">
                <a:solidFill>
                  <a:schemeClr val="tx1"/>
                </a:solidFill>
                <a:latin typeface="Segoe UI Semilight" charset="0"/>
                <a:ea typeface="Segoe UI Semilight" charset="0"/>
                <a:cs typeface="Segoe UI Semilight" charset="0"/>
              </a:rPr>
              <a:t>Machine Learning &amp; AI Portfolio</a:t>
            </a:r>
            <a:br>
              <a:rPr lang="en-US" sz="4000" kern="0" spc="50" dirty="0">
                <a:solidFill>
                  <a:schemeClr val="tx1"/>
                </a:solidFill>
                <a:latin typeface="Segoe UI Semilight" charset="0"/>
                <a:ea typeface="Segoe UI Semilight" charset="0"/>
                <a:cs typeface="Segoe UI Semilight" charset="0"/>
              </a:rPr>
            </a:br>
            <a:r>
              <a:rPr lang="en-US" sz="2000" spc="100" dirty="0">
                <a:ln>
                  <a:noFill/>
                </a:ln>
                <a:solidFill>
                  <a:schemeClr val="tx1"/>
                </a:solidFill>
                <a:latin typeface="Segoe UI Semilight"/>
                <a:cs typeface="Segoe UI Light" panose="020B0502040204020203" pitchFamily="34" charset="0"/>
              </a:rPr>
              <a:t>When to use what?</a:t>
            </a:r>
            <a:br>
              <a:rPr lang="en-US" sz="2000" spc="100" dirty="0">
                <a:ln>
                  <a:noFill/>
                </a:ln>
                <a:solidFill>
                  <a:schemeClr val="tx1"/>
                </a:solidFill>
                <a:latin typeface="Segoe UI Semilight"/>
                <a:cs typeface="Segoe UI Light" panose="020B0502040204020203" pitchFamily="34" charset="0"/>
              </a:rPr>
            </a:br>
            <a:endParaRPr lang="en-US" sz="2000" spc="100"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8686" y="5501157"/>
            <a:ext cx="3105472" cy="627864"/>
          </a:xfrm>
          <a:prstGeom prst="rect">
            <a:avLst/>
          </a:prstGeom>
        </p:spPr>
        <p:txBody>
          <a:bodyPr vert="horz" wrap="square" lIns="146304" tIns="91440" rIns="146304" bIns="91440" rtlCol="0" anchor="ctr">
            <a:spAutoFit/>
          </a:bodyPr>
          <a:lstStyle/>
          <a:p>
            <a:pPr marL="0" marR="0" lvl="0" indent="0" algn="l" defTabSz="932742" rtl="0" eaLnBrk="1" fontAlgn="auto" latinLnBrk="0" hangingPunct="1">
              <a:lnSpc>
                <a:spcPct val="90000"/>
              </a:lnSpc>
              <a:spcBef>
                <a:spcPts val="1200"/>
              </a:spcBef>
              <a:spcAft>
                <a:spcPts val="0"/>
              </a:spcAft>
              <a:buClr>
                <a:srgbClr val="D83B01"/>
              </a:buClr>
              <a:buSzPct val="90000"/>
              <a:buFontTx/>
              <a:buNone/>
              <a:tabLst/>
              <a:defRPr/>
            </a:pPr>
            <a:r>
              <a:rPr kumimoji="0" lang="en-US" sz="16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73365" y="4831868"/>
            <a:ext cx="2820672" cy="406265"/>
          </a:xfrm>
          <a:prstGeom prst="rect">
            <a:avLst/>
          </a:prstGeom>
        </p:spPr>
        <p:txBody>
          <a:bodyPr vert="horz" wrap="square" lIns="146304" tIns="91440" rIns="146304" bIns="91440" rtlCol="0" anchor="ctr">
            <a:spAutoFit/>
          </a:bodyPr>
          <a:lstStyle/>
          <a:p>
            <a:pPr marL="0" marR="0" lvl="0" indent="0" algn="l" defTabSz="932742" rtl="0" eaLnBrk="1" fontAlgn="auto" latinLnBrk="0" hangingPunct="1">
              <a:lnSpc>
                <a:spcPct val="90000"/>
              </a:lnSpc>
              <a:spcBef>
                <a:spcPts val="1200"/>
              </a:spcBef>
              <a:spcAft>
                <a:spcPts val="0"/>
              </a:spcAft>
              <a:buClr>
                <a:srgbClr val="D83B01"/>
              </a:buClr>
              <a:buSzPct val="90000"/>
              <a:buFontTx/>
              <a:buNone/>
              <a:tabLst/>
              <a:defRPr/>
            </a:pPr>
            <a:r>
              <a:rPr kumimoji="0" lang="en-US" sz="16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73365" y="3941258"/>
            <a:ext cx="2820672" cy="627864"/>
          </a:xfrm>
          <a:prstGeom prst="rect">
            <a:avLst/>
          </a:prstGeom>
        </p:spPr>
        <p:txBody>
          <a:bodyPr vert="horz" wrap="square" lIns="146304" tIns="91440" rIns="146304" bIns="91440" rtlCol="0" anchor="ctr">
            <a:spAutoFit/>
          </a:bodyPr>
          <a:lstStyle/>
          <a:p>
            <a:pPr marL="0" marR="0" lvl="0" indent="0" algn="l" defTabSz="932742" rtl="0" eaLnBrk="1" fontAlgn="auto" latinLnBrk="0" hangingPunct="1">
              <a:lnSpc>
                <a:spcPct val="90000"/>
              </a:lnSpc>
              <a:spcBef>
                <a:spcPts val="1200"/>
              </a:spcBef>
              <a:spcAft>
                <a:spcPts val="0"/>
              </a:spcAft>
              <a:buClr>
                <a:srgbClr val="D83B01"/>
              </a:buClr>
              <a:buSzPct val="90000"/>
              <a:buFontTx/>
              <a:buNone/>
              <a:tabLst/>
              <a:defRPr/>
            </a:pPr>
            <a:r>
              <a:rPr kumimoji="0" lang="en-US" sz="16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74638" y="2208163"/>
            <a:ext cx="3733799" cy="627864"/>
          </a:xfrm>
          <a:prstGeom prst="rect">
            <a:avLst/>
          </a:prstGeom>
        </p:spPr>
        <p:txBody>
          <a:bodyPr vert="horz" wrap="square" lIns="146304" tIns="91440" rIns="146304" bIns="91440" rtlCol="0" anchor="ctr">
            <a:spAutoFit/>
          </a:bodyPr>
          <a:lstStyle/>
          <a:p>
            <a:pPr marL="0" marR="0" lvl="0" indent="0" algn="l" defTabSz="932742" rtl="0" eaLnBrk="1" fontAlgn="auto" latinLnBrk="0" hangingPunct="1">
              <a:lnSpc>
                <a:spcPct val="90000"/>
              </a:lnSpc>
              <a:spcBef>
                <a:spcPts val="1200"/>
              </a:spcBef>
              <a:spcAft>
                <a:spcPts val="0"/>
              </a:spcAft>
              <a:buClr>
                <a:srgbClr val="D83B01"/>
              </a:buClr>
              <a:buSzPct val="90000"/>
              <a:buFontTx/>
              <a:buNone/>
              <a:tabLst/>
              <a:defRPr/>
            </a:pPr>
            <a:r>
              <a:rPr kumimoji="0" lang="en-US" sz="16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160837" y="1273664"/>
            <a:ext cx="1258684" cy="738664"/>
          </a:xfrm>
          <a:prstGeom prst="rect">
            <a:avLst/>
          </a:prstGeom>
          <a:noFill/>
          <a:ln>
            <a:noFill/>
          </a:ln>
        </p:spPr>
        <p:txBody>
          <a:bodyPr wrap="square"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160837" y="2260486"/>
            <a:ext cx="1258684" cy="523220"/>
          </a:xfrm>
          <a:prstGeom prst="rect">
            <a:avLst/>
          </a:prstGeom>
          <a:noFill/>
        </p:spPr>
        <p:txBody>
          <a:bodyPr wrap="square"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3170237" y="3259809"/>
            <a:ext cx="3206196"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160462" y="4101302"/>
            <a:ext cx="1259436" cy="307777"/>
          </a:xfrm>
          <a:prstGeom prst="rect">
            <a:avLst/>
          </a:prstGeom>
          <a:noFill/>
        </p:spPr>
        <p:txBody>
          <a:bodyPr wrap="square"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3886628" y="4789549"/>
            <a:ext cx="1790257" cy="523220"/>
          </a:xfrm>
          <a:prstGeom prst="rect">
            <a:avLst/>
          </a:prstGeom>
          <a:noFill/>
        </p:spPr>
        <p:txBody>
          <a:bodyPr wrap="square"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(On-</a:t>
            </a:r>
            <a:r>
              <a:rPr kumimoji="0" lang="en-US" sz="1400" b="1" i="0" u="none" strike="noStrike" kern="0" cap="none" spc="50" normalizeH="0" baseline="0" noProof="0" dirty="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t>
            </a:r>
            <a:b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b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823651" y="5911225"/>
            <a:ext cx="932762" cy="73866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50"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859247" y="5911225"/>
            <a:ext cx="932762"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5722494" y="4789549"/>
            <a:ext cx="2316018"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(cloud)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AML services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910052" y="5911225"/>
            <a:ext cx="932762"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945648" y="5911225"/>
            <a:ext cx="93276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Spark</a:t>
            </a:r>
          </a:p>
        </p:txBody>
      </p:sp>
      <p:sp>
        <p:nvSpPr>
          <p:cNvPr id="34" name="Rectangle 33">
            <a:extLst>
              <a:ext uri="{FF2B5EF4-FFF2-40B4-BE49-F238E27FC236}">
                <a16:creationId xmlns:a16="http://schemas.microsoft.com/office/drawing/2014/main" id="{75CD90E1-C363-45D7-9410-2125A5A66228}"/>
              </a:ext>
            </a:extLst>
          </p:cNvPr>
          <p:cNvSpPr/>
          <p:nvPr/>
        </p:nvSpPr>
        <p:spPr>
          <a:xfrm>
            <a:off x="7966038" y="5911225"/>
            <a:ext cx="93276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Hadoop</a:t>
            </a:r>
          </a:p>
        </p:txBody>
      </p:sp>
      <p:sp>
        <p:nvSpPr>
          <p:cNvPr id="36" name="Rectangle 35">
            <a:extLst>
              <a:ext uri="{FF2B5EF4-FFF2-40B4-BE49-F238E27FC236}">
                <a16:creationId xmlns:a16="http://schemas.microsoft.com/office/drawing/2014/main" id="{62930F2D-A90E-4362-A959-FA0B1337DA44}"/>
              </a:ext>
            </a:extLst>
          </p:cNvPr>
          <p:cNvSpPr/>
          <p:nvPr/>
        </p:nvSpPr>
        <p:spPr>
          <a:xfrm>
            <a:off x="8950216" y="5911225"/>
            <a:ext cx="1035600"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Azure Batch</a:t>
            </a:r>
          </a:p>
        </p:txBody>
      </p:sp>
      <p:sp>
        <p:nvSpPr>
          <p:cNvPr id="38" name="Rectangle 37">
            <a:extLst>
              <a:ext uri="{FF2B5EF4-FFF2-40B4-BE49-F238E27FC236}">
                <a16:creationId xmlns:a16="http://schemas.microsoft.com/office/drawing/2014/main" id="{834BF3B1-9D60-40B0-B0D9-62A9D75BBD0B}"/>
              </a:ext>
            </a:extLst>
          </p:cNvPr>
          <p:cNvSpPr/>
          <p:nvPr/>
        </p:nvSpPr>
        <p:spPr>
          <a:xfrm>
            <a:off x="10037232" y="5911225"/>
            <a:ext cx="93276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DSVM</a:t>
            </a:r>
          </a:p>
        </p:txBody>
      </p:sp>
      <p:sp>
        <p:nvSpPr>
          <p:cNvPr id="40" name="Rectangle 39">
            <a:extLst>
              <a:ext uri="{FF2B5EF4-FFF2-40B4-BE49-F238E27FC236}">
                <a16:creationId xmlns:a16="http://schemas.microsoft.com/office/drawing/2014/main" id="{CEBDD359-D365-4942-A032-181275E70A71}"/>
              </a:ext>
            </a:extLst>
          </p:cNvPr>
          <p:cNvSpPr/>
          <p:nvPr/>
        </p:nvSpPr>
        <p:spPr>
          <a:xfrm>
            <a:off x="10899240" y="5911225"/>
            <a:ext cx="1279940" cy="73866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Azure Container Service</a:t>
            </a:r>
          </a:p>
        </p:txBody>
      </p:sp>
      <p:sp>
        <p:nvSpPr>
          <p:cNvPr id="42" name="Rectangle 41">
            <a:extLst>
              <a:ext uri="{FF2B5EF4-FFF2-40B4-BE49-F238E27FC236}">
                <a16:creationId xmlns:a16="http://schemas.microsoft.com/office/drawing/2014/main" id="{48B510BA-873E-47AC-AD6D-A804E4617003}"/>
              </a:ext>
            </a:extLst>
          </p:cNvPr>
          <p:cNvSpPr/>
          <p:nvPr/>
        </p:nvSpPr>
        <p:spPr>
          <a:xfrm>
            <a:off x="8215835" y="4130540"/>
            <a:ext cx="1435608"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931307" y="4789549"/>
            <a:ext cx="2020730"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(cloud)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7503870" y="2372671"/>
            <a:ext cx="1188188"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6583093" y="3233348"/>
            <a:ext cx="302974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790179" y="2012328"/>
            <a:ext cx="0" cy="2481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6263900" y="538606"/>
            <a:ext cx="360343" cy="3307785"/>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cxnSpLocks/>
            <a:stCxn id="46" idx="2"/>
            <a:endCxn id="48" idx="0"/>
          </p:cNvCxnSpPr>
          <p:nvPr/>
        </p:nvCxnSpPr>
        <p:spPr>
          <a:xfrm>
            <a:off x="8097964" y="2680448"/>
            <a:ext cx="0" cy="55290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flipH="1">
            <a:off x="4773335" y="2783706"/>
            <a:ext cx="16844" cy="47610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572010" y="1768911"/>
            <a:ext cx="562954" cy="416030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773335" y="3567586"/>
            <a:ext cx="16845" cy="53371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8933639" y="4438317"/>
            <a:ext cx="8033" cy="35123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645106" y="3554152"/>
            <a:ext cx="380470" cy="209032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781757" y="4409079"/>
            <a:ext cx="8423" cy="38047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754464" y="5340061"/>
            <a:ext cx="598456" cy="54387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236667" y="5366135"/>
            <a:ext cx="598456" cy="49172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329240" y="5359962"/>
            <a:ext cx="598456" cy="504070"/>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847038" y="5346234"/>
            <a:ext cx="598456" cy="53152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357233" y="4836039"/>
            <a:ext cx="598456" cy="15519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875031" y="4318240"/>
            <a:ext cx="598456" cy="258751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392830" y="3800442"/>
            <a:ext cx="598456" cy="362311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A4DE633-58FA-4F2B-AFCF-A1E9E9446229}"/>
              </a:ext>
            </a:extLst>
          </p:cNvPr>
          <p:cNvCxnSpPr>
            <a:cxnSpLocks/>
            <a:stCxn id="28" idx="2"/>
            <a:endCxn id="40" idx="0"/>
          </p:cNvCxnSpPr>
          <p:nvPr/>
        </p:nvCxnSpPr>
        <p:spPr>
          <a:xfrm rot="16200000" flipH="1">
            <a:off x="8910628" y="3282643"/>
            <a:ext cx="598456" cy="465870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6C80FA-ED28-4F8F-9A84-EBC5B5976541}"/>
              </a:ext>
            </a:extLst>
          </p:cNvPr>
          <p:cNvSpPr>
            <a:spLocks noGrp="1"/>
          </p:cNvSpPr>
          <p:nvPr>
            <p:ph type="title"/>
          </p:nvPr>
        </p:nvSpPr>
        <p:spPr>
          <a:xfrm>
            <a:off x="274638" y="2125662"/>
            <a:ext cx="11887200" cy="2179058"/>
          </a:xfrm>
        </p:spPr>
        <p:txBody>
          <a:bodyPr/>
          <a:lstStyle/>
          <a:p>
            <a:r>
              <a:rPr lang="en-US" dirty="0"/>
              <a:t>Microsoft Cognitive Toolkit</a:t>
            </a:r>
            <a:br>
              <a:rPr lang="en-US" dirty="0"/>
            </a:br>
            <a:r>
              <a:rPr lang="en-US" dirty="0"/>
              <a:t>(CNTK)</a:t>
            </a:r>
          </a:p>
        </p:txBody>
      </p:sp>
    </p:spTree>
    <p:extLst>
      <p:ext uri="{BB962C8B-B14F-4D97-AF65-F5344CB8AC3E}">
        <p14:creationId xmlns:p14="http://schemas.microsoft.com/office/powerpoint/2010/main" val="3317558160"/>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ACBE1851-2230-47A9-B000-CE9046EA61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203" cy="6994525"/>
          </a:xfrm>
          <a:prstGeom prst="rect">
            <a:avLst/>
          </a:prstGeom>
          <a:solidFill>
            <a:srgbClr val="27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1">
            <a:extLst>
              <a:ext uri="{FF2B5EF4-FFF2-40B4-BE49-F238E27FC236}">
                <a16:creationId xmlns:a16="http://schemas.microsoft.com/office/drawing/2014/main" id="{23B93832-6514-44F4-849B-5EE2C8A2337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453" y="4007153"/>
            <a:ext cx="4010763"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generated with high confidence">
            <a:extLst>
              <a:ext uri="{FF2B5EF4-FFF2-40B4-BE49-F238E27FC236}">
                <a16:creationId xmlns:a16="http://schemas.microsoft.com/office/drawing/2014/main" id="{363CF1F7-EA8E-4D1E-88A1-FEBEF53879D2}"/>
              </a:ext>
            </a:extLst>
          </p:cNvPr>
          <p:cNvPicPr>
            <a:picLocks noChangeAspect="1"/>
          </p:cNvPicPr>
          <p:nvPr/>
        </p:nvPicPr>
        <p:blipFill>
          <a:blip r:embed="rId3"/>
          <a:stretch>
            <a:fillRect/>
          </a:stretch>
        </p:blipFill>
        <p:spPr>
          <a:xfrm>
            <a:off x="6218237" y="831628"/>
            <a:ext cx="5568944" cy="5332263"/>
          </a:xfrm>
          <a:prstGeom prst="rect">
            <a:avLst/>
          </a:prstGeom>
        </p:spPr>
      </p:pic>
      <p:sp>
        <p:nvSpPr>
          <p:cNvPr id="3" name="Title 2">
            <a:extLst>
              <a:ext uri="{FF2B5EF4-FFF2-40B4-BE49-F238E27FC236}">
                <a16:creationId xmlns:a16="http://schemas.microsoft.com/office/drawing/2014/main" id="{1AEDA4D5-6272-42CE-AB92-8D72673D5A99}"/>
              </a:ext>
            </a:extLst>
          </p:cNvPr>
          <p:cNvSpPr>
            <a:spLocks noGrp="1"/>
          </p:cNvSpPr>
          <p:nvPr>
            <p:ph type="title"/>
          </p:nvPr>
        </p:nvSpPr>
        <p:spPr>
          <a:xfrm>
            <a:off x="646994" y="819704"/>
            <a:ext cx="4293048" cy="3095273"/>
          </a:xfrm>
        </p:spPr>
        <p:txBody>
          <a:bodyPr vert="horz" lIns="91440" tIns="45720" rIns="91440" bIns="45720" rtlCol="0" anchor="b">
            <a:normAutofit/>
          </a:bodyPr>
          <a:lstStyle/>
          <a:p>
            <a:pPr algn="r" defTabSz="914400"/>
            <a:r>
              <a:rPr lang="en-US" sz="5500" kern="1200">
                <a:solidFill>
                  <a:srgbClr val="FFFFFF"/>
                </a:solidFill>
                <a:latin typeface="+mj-lt"/>
                <a:ea typeface="+mj-ea"/>
                <a:cs typeface="+mj-cs"/>
              </a:rPr>
              <a:t>AI vs ML vs DL</a:t>
            </a:r>
          </a:p>
        </p:txBody>
      </p:sp>
    </p:spTree>
    <p:extLst>
      <p:ext uri="{BB962C8B-B14F-4D97-AF65-F5344CB8AC3E}">
        <p14:creationId xmlns:p14="http://schemas.microsoft.com/office/powerpoint/2010/main" val="38126669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BB48-1234-4300-AC6D-DE5710BAB4B5}"/>
              </a:ext>
            </a:extLst>
          </p:cNvPr>
          <p:cNvSpPr>
            <a:spLocks noGrp="1"/>
          </p:cNvSpPr>
          <p:nvPr>
            <p:ph type="title"/>
          </p:nvPr>
        </p:nvSpPr>
        <p:spPr/>
        <p:txBody>
          <a:bodyPr/>
          <a:lstStyle/>
          <a:p>
            <a:r>
              <a:rPr lang="en-US" dirty="0"/>
              <a:t>Machine Learning</a:t>
            </a:r>
          </a:p>
        </p:txBody>
      </p:sp>
      <p:pic>
        <p:nvPicPr>
          <p:cNvPr id="5" name="Picture 4">
            <a:extLst>
              <a:ext uri="{FF2B5EF4-FFF2-40B4-BE49-F238E27FC236}">
                <a16:creationId xmlns:a16="http://schemas.microsoft.com/office/drawing/2014/main" id="{707F5B86-BE6C-4A61-BFE4-BD49D120D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17" y="2142868"/>
            <a:ext cx="1901240" cy="1901240"/>
          </a:xfrm>
          <a:prstGeom prst="rect">
            <a:avLst/>
          </a:prstGeom>
        </p:spPr>
      </p:pic>
      <p:sp>
        <p:nvSpPr>
          <p:cNvPr id="6" name="Arrow: Right 5">
            <a:extLst>
              <a:ext uri="{FF2B5EF4-FFF2-40B4-BE49-F238E27FC236}">
                <a16:creationId xmlns:a16="http://schemas.microsoft.com/office/drawing/2014/main" id="{537FE17F-0B45-45ED-BA53-F2FC8D3D8E88}"/>
              </a:ext>
            </a:extLst>
          </p:cNvPr>
          <p:cNvSpPr/>
          <p:nvPr/>
        </p:nvSpPr>
        <p:spPr>
          <a:xfrm>
            <a:off x="3290428" y="2932402"/>
            <a:ext cx="754560" cy="3221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7" name="TextBox 6">
            <a:extLst>
              <a:ext uri="{FF2B5EF4-FFF2-40B4-BE49-F238E27FC236}">
                <a16:creationId xmlns:a16="http://schemas.microsoft.com/office/drawing/2014/main" id="{0B494FBE-07B5-497F-8FD4-6970A280B8C2}"/>
              </a:ext>
            </a:extLst>
          </p:cNvPr>
          <p:cNvSpPr txBox="1"/>
          <p:nvPr/>
        </p:nvSpPr>
        <p:spPr>
          <a:xfrm>
            <a:off x="1577829" y="1763346"/>
            <a:ext cx="73113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N X 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F1D250-DD4D-40FC-B369-381A7F16D22E}"/>
                  </a:ext>
                </a:extLst>
              </p:cNvPr>
              <p:cNvSpPr txBox="1"/>
              <p:nvPr/>
            </p:nvSpPr>
            <p:spPr>
              <a:xfrm>
                <a:off x="4240454" y="2932402"/>
                <a:ext cx="1256726" cy="670445"/>
              </a:xfrm>
              <a:prstGeom prst="rect">
                <a:avLst/>
              </a:prstGeom>
              <a:noFill/>
            </p:spPr>
            <p:txBody>
              <a:bodyPr wrap="none" rtlCol="0">
                <a:spAutoFit/>
              </a:bodyPr>
              <a:lstStyle/>
              <a:p>
                <a:pPr defTabSz="932597"/>
                <a14:m>
                  <m:oMathPara xmlns:m="http://schemas.openxmlformats.org/officeDocument/2006/math">
                    <m:oMathParaPr>
                      <m:jc m:val="centerGroup"/>
                    </m:oMathParaPr>
                    <m:oMath xmlns:m="http://schemas.openxmlformats.org/officeDocument/2006/math">
                      <m:r>
                        <a:rPr lang="en-US" sz="1836" i="1">
                          <a:solidFill>
                            <a:prstClr val="black"/>
                          </a:solidFill>
                          <a:latin typeface="Cambria Math" panose="02040503050406030204" pitchFamily="18" charset="0"/>
                        </a:rPr>
                        <m:t>(</m:t>
                      </m:r>
                      <m:sSub>
                        <m:sSubPr>
                          <m:ctrlPr>
                            <a:rPr lang="en-US" sz="1836" i="1">
                              <a:solidFill>
                                <a:prstClr val="black"/>
                              </a:solidFill>
                              <a:latin typeface="Cambria Math" panose="02040503050406030204" pitchFamily="18" charset="0"/>
                            </a:rPr>
                          </m:ctrlPr>
                        </m:sSubPr>
                        <m:e>
                          <m:r>
                            <a:rPr lang="en-US" sz="1836" i="1">
                              <a:solidFill>
                                <a:prstClr val="black"/>
                              </a:solidFill>
                              <a:latin typeface="Cambria Math" panose="02040503050406030204" pitchFamily="18" charset="0"/>
                            </a:rPr>
                            <m:t>𝑓</m:t>
                          </m:r>
                        </m:e>
                        <m:sub>
                          <m:r>
                            <a:rPr lang="en-US" sz="1836" i="1">
                              <a:solidFill>
                                <a:prstClr val="black"/>
                              </a:solidFill>
                              <a:latin typeface="Cambria Math" panose="02040503050406030204" pitchFamily="18" charset="0"/>
                            </a:rPr>
                            <m:t>1</m:t>
                          </m:r>
                        </m:sub>
                      </m:sSub>
                      <m:r>
                        <a:rPr lang="en-US" sz="1836" i="1">
                          <a:solidFill>
                            <a:prstClr val="black"/>
                          </a:solidFill>
                          <a:latin typeface="Cambria Math" panose="02040503050406030204" pitchFamily="18" charset="0"/>
                        </a:rPr>
                        <m:t>,…,</m:t>
                      </m:r>
                      <m:sSub>
                        <m:sSubPr>
                          <m:ctrlPr>
                            <a:rPr lang="en-US" sz="1836" i="1">
                              <a:solidFill>
                                <a:prstClr val="black"/>
                              </a:solidFill>
                              <a:latin typeface="Cambria Math" panose="02040503050406030204" pitchFamily="18" charset="0"/>
                            </a:rPr>
                          </m:ctrlPr>
                        </m:sSubPr>
                        <m:e>
                          <m:r>
                            <a:rPr lang="en-US" sz="1836" i="1">
                              <a:solidFill>
                                <a:prstClr val="black"/>
                              </a:solidFill>
                              <a:latin typeface="Cambria Math" panose="02040503050406030204" pitchFamily="18" charset="0"/>
                            </a:rPr>
                            <m:t>𝑓</m:t>
                          </m:r>
                        </m:e>
                        <m:sub>
                          <m:r>
                            <a:rPr lang="en-US" sz="1836" i="1">
                              <a:solidFill>
                                <a:prstClr val="black"/>
                              </a:solidFill>
                              <a:latin typeface="Cambria Math" panose="02040503050406030204" pitchFamily="18" charset="0"/>
                            </a:rPr>
                            <m:t>𝑘</m:t>
                          </m:r>
                        </m:sub>
                      </m:sSub>
                      <m:r>
                        <a:rPr lang="en-US" sz="1836" i="1">
                          <a:solidFill>
                            <a:prstClr val="black"/>
                          </a:solidFill>
                          <a:latin typeface="Cambria Math" panose="02040503050406030204" pitchFamily="18" charset="0"/>
                        </a:rPr>
                        <m:t>)</m:t>
                      </m:r>
                    </m:oMath>
                  </m:oMathPara>
                </a14:m>
                <a:endParaRPr lang="en-US" sz="1836" dirty="0">
                  <a:solidFill>
                    <a:prstClr val="black"/>
                  </a:solidFill>
                  <a:latin typeface="Calibri" panose="020F0502020204030204"/>
                </a:endParaRPr>
              </a:p>
              <a:p>
                <a:pPr defTabSz="932597"/>
                <a14:m>
                  <m:oMathPara xmlns:m="http://schemas.openxmlformats.org/officeDocument/2006/math">
                    <m:oMathParaPr>
                      <m:jc m:val="centerGroup"/>
                    </m:oMathParaPr>
                    <m:oMath xmlns:m="http://schemas.openxmlformats.org/officeDocument/2006/math">
                      <m:r>
                        <a:rPr lang="en-US" sz="1836" i="1">
                          <a:solidFill>
                            <a:prstClr val="black"/>
                          </a:solidFill>
                          <a:latin typeface="Cambria Math" panose="02040503050406030204" pitchFamily="18" charset="0"/>
                        </a:rPr>
                        <m:t>𝑘</m:t>
                      </m:r>
                      <m:r>
                        <a:rPr lang="en-US" sz="1836" i="1">
                          <a:solidFill>
                            <a:prstClr val="black"/>
                          </a:solidFill>
                          <a:latin typeface="Cambria Math" panose="02040503050406030204" pitchFamily="18" charset="0"/>
                          <a:ea typeface="Cambria Math" panose="02040503050406030204" pitchFamily="18" charset="0"/>
                        </a:rPr>
                        <m:t>≪</m:t>
                      </m:r>
                      <m:r>
                        <a:rPr lang="en-US" sz="1836" i="1">
                          <a:solidFill>
                            <a:prstClr val="black"/>
                          </a:solidFill>
                          <a:latin typeface="Cambria Math" panose="02040503050406030204" pitchFamily="18" charset="0"/>
                          <a:ea typeface="Cambria Math" panose="02040503050406030204" pitchFamily="18" charset="0"/>
                        </a:rPr>
                        <m:t>𝑁</m:t>
                      </m:r>
                    </m:oMath>
                  </m:oMathPara>
                </a14:m>
                <a:endParaRPr lang="en-US" sz="1836" dirty="0">
                  <a:solidFill>
                    <a:prstClr val="black"/>
                  </a:solidFill>
                  <a:latin typeface="Calibri" panose="020F0502020204030204"/>
                </a:endParaRPr>
              </a:p>
            </p:txBody>
          </p:sp>
        </mc:Choice>
        <mc:Fallback xmlns="">
          <p:sp>
            <p:nvSpPr>
              <p:cNvPr id="8" name="TextBox 7">
                <a:extLst>
                  <a:ext uri="{FF2B5EF4-FFF2-40B4-BE49-F238E27FC236}">
                    <a16:creationId xmlns:a16="http://schemas.microsoft.com/office/drawing/2014/main" id="{4EF1D250-DD4D-40FC-B369-381A7F16D22E}"/>
                  </a:ext>
                </a:extLst>
              </p:cNvPr>
              <p:cNvSpPr txBox="1">
                <a:spLocks noRot="1" noChangeAspect="1" noMove="1" noResize="1" noEditPoints="1" noAdjustHandles="1" noChangeArrowheads="1" noChangeShapeType="1" noTextEdit="1"/>
              </p:cNvSpPr>
              <p:nvPr/>
            </p:nvSpPr>
            <p:spPr>
              <a:xfrm>
                <a:off x="4240454" y="2932402"/>
                <a:ext cx="1256726" cy="670445"/>
              </a:xfrm>
              <a:prstGeom prst="rect">
                <a:avLst/>
              </a:prstGeom>
              <a:blipFill>
                <a:blip r:embed="rId4"/>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67D8C86E-DF7E-4690-B544-CD908FF677E9}"/>
              </a:ext>
            </a:extLst>
          </p:cNvPr>
          <p:cNvSpPr/>
          <p:nvPr/>
        </p:nvSpPr>
        <p:spPr>
          <a:xfrm>
            <a:off x="9458347" y="2932402"/>
            <a:ext cx="754560" cy="3221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0" name="TextBox 9">
            <a:extLst>
              <a:ext uri="{FF2B5EF4-FFF2-40B4-BE49-F238E27FC236}">
                <a16:creationId xmlns:a16="http://schemas.microsoft.com/office/drawing/2014/main" id="{AD67CC3A-7A51-4A8B-8889-71D0D67C3E4B}"/>
              </a:ext>
            </a:extLst>
          </p:cNvPr>
          <p:cNvSpPr txBox="1"/>
          <p:nvPr/>
        </p:nvSpPr>
        <p:spPr>
          <a:xfrm>
            <a:off x="7139536" y="2340119"/>
            <a:ext cx="2017550" cy="1534858"/>
          </a:xfrm>
          <a:prstGeom prst="rect">
            <a:avLst/>
          </a:prstGeom>
          <a:noFill/>
        </p:spPr>
        <p:txBody>
          <a:bodyPr wrap="none" rtlCol="0">
            <a:spAutoFit/>
          </a:bodyPr>
          <a:lstStyle/>
          <a:p>
            <a:pPr defTabSz="932597"/>
            <a:r>
              <a:rPr lang="en-US" sz="1836" dirty="0">
                <a:solidFill>
                  <a:prstClr val="black"/>
                </a:solidFill>
                <a:latin typeface="Calibri" panose="020F0502020204030204"/>
              </a:rPr>
              <a:t>SVM</a:t>
            </a:r>
          </a:p>
          <a:p>
            <a:pPr defTabSz="932597"/>
            <a:r>
              <a:rPr lang="en-US" sz="1836" dirty="0">
                <a:solidFill>
                  <a:prstClr val="black"/>
                </a:solidFill>
                <a:latin typeface="Calibri" panose="020F0502020204030204"/>
              </a:rPr>
              <a:t>Logistic Regression</a:t>
            </a:r>
          </a:p>
          <a:p>
            <a:pPr defTabSz="932597"/>
            <a:r>
              <a:rPr lang="en-US" sz="1836" dirty="0">
                <a:solidFill>
                  <a:prstClr val="black"/>
                </a:solidFill>
                <a:latin typeface="Calibri" panose="020F0502020204030204"/>
              </a:rPr>
              <a:t>Random Forest</a:t>
            </a:r>
          </a:p>
          <a:p>
            <a:pPr defTabSz="932597"/>
            <a:r>
              <a:rPr lang="en-US" sz="1836" dirty="0">
                <a:solidFill>
                  <a:prstClr val="black"/>
                </a:solidFill>
                <a:latin typeface="Calibri" panose="020F0502020204030204"/>
              </a:rPr>
              <a:t>Decision Trees</a:t>
            </a:r>
          </a:p>
          <a:p>
            <a:pPr defTabSz="932597"/>
            <a:r>
              <a:rPr lang="en-US" sz="1836" dirty="0">
                <a:solidFill>
                  <a:prstClr val="black"/>
                </a:solidFill>
                <a:latin typeface="Calibri" panose="020F0502020204030204"/>
              </a:rPr>
              <a:t>Ensemble</a:t>
            </a:r>
          </a:p>
        </p:txBody>
      </p:sp>
      <p:sp>
        <p:nvSpPr>
          <p:cNvPr id="11" name="Arrow: Right 10">
            <a:extLst>
              <a:ext uri="{FF2B5EF4-FFF2-40B4-BE49-F238E27FC236}">
                <a16:creationId xmlns:a16="http://schemas.microsoft.com/office/drawing/2014/main" id="{BB4F9DDA-4325-4D8E-9D48-171E31588A84}"/>
              </a:ext>
            </a:extLst>
          </p:cNvPr>
          <p:cNvSpPr/>
          <p:nvPr/>
        </p:nvSpPr>
        <p:spPr>
          <a:xfrm>
            <a:off x="5996391" y="2932402"/>
            <a:ext cx="754560" cy="3221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 name="TextBox 11">
            <a:extLst>
              <a:ext uri="{FF2B5EF4-FFF2-40B4-BE49-F238E27FC236}">
                <a16:creationId xmlns:a16="http://schemas.microsoft.com/office/drawing/2014/main" id="{D0BF28C3-F236-471D-B95C-110D705E7617}"/>
              </a:ext>
            </a:extLst>
          </p:cNvPr>
          <p:cNvSpPr txBox="1"/>
          <p:nvPr/>
        </p:nvSpPr>
        <p:spPr>
          <a:xfrm>
            <a:off x="10544971" y="2877890"/>
            <a:ext cx="919346" cy="382308"/>
          </a:xfrm>
          <a:prstGeom prst="rect">
            <a:avLst/>
          </a:prstGeom>
          <a:noFill/>
        </p:spPr>
        <p:txBody>
          <a:bodyPr wrap="none" rtlCol="0">
            <a:spAutoFit/>
          </a:bodyPr>
          <a:lstStyle/>
          <a:p>
            <a:pPr defTabSz="932597"/>
            <a:r>
              <a:rPr lang="en-US" sz="1836" b="1" dirty="0">
                <a:solidFill>
                  <a:prstClr val="black"/>
                </a:solidFill>
                <a:latin typeface="Calibri" panose="020F0502020204030204"/>
              </a:rPr>
              <a:t>Chhaya</a:t>
            </a:r>
          </a:p>
        </p:txBody>
      </p:sp>
    </p:spTree>
    <p:extLst>
      <p:ext uri="{BB962C8B-B14F-4D97-AF65-F5344CB8AC3E}">
        <p14:creationId xmlns:p14="http://schemas.microsoft.com/office/powerpoint/2010/main" val="1539948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BB48-1234-4300-AC6D-DE5710BAB4B5}"/>
              </a:ext>
            </a:extLst>
          </p:cNvPr>
          <p:cNvSpPr>
            <a:spLocks noGrp="1"/>
          </p:cNvSpPr>
          <p:nvPr>
            <p:ph type="title"/>
          </p:nvPr>
        </p:nvSpPr>
        <p:spPr/>
        <p:txBody>
          <a:bodyPr/>
          <a:lstStyle/>
          <a:p>
            <a:r>
              <a:rPr lang="en-US" dirty="0"/>
              <a:t>End-to-End Deep Learning</a:t>
            </a:r>
          </a:p>
        </p:txBody>
      </p:sp>
      <p:pic>
        <p:nvPicPr>
          <p:cNvPr id="5" name="Picture 4">
            <a:extLst>
              <a:ext uri="{FF2B5EF4-FFF2-40B4-BE49-F238E27FC236}">
                <a16:creationId xmlns:a16="http://schemas.microsoft.com/office/drawing/2014/main" id="{707F5B86-BE6C-4A61-BFE4-BD49D120D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17" y="2142868"/>
            <a:ext cx="1901240" cy="1901240"/>
          </a:xfrm>
          <a:prstGeom prst="rect">
            <a:avLst/>
          </a:prstGeom>
        </p:spPr>
      </p:pic>
      <p:sp>
        <p:nvSpPr>
          <p:cNvPr id="6" name="Arrow: Right 5">
            <a:extLst>
              <a:ext uri="{FF2B5EF4-FFF2-40B4-BE49-F238E27FC236}">
                <a16:creationId xmlns:a16="http://schemas.microsoft.com/office/drawing/2014/main" id="{537FE17F-0B45-45ED-BA53-F2FC8D3D8E88}"/>
              </a:ext>
            </a:extLst>
          </p:cNvPr>
          <p:cNvSpPr/>
          <p:nvPr/>
        </p:nvSpPr>
        <p:spPr>
          <a:xfrm>
            <a:off x="3290428" y="2932402"/>
            <a:ext cx="754560" cy="3221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7" name="TextBox 6">
            <a:extLst>
              <a:ext uri="{FF2B5EF4-FFF2-40B4-BE49-F238E27FC236}">
                <a16:creationId xmlns:a16="http://schemas.microsoft.com/office/drawing/2014/main" id="{0B494FBE-07B5-497F-8FD4-6970A280B8C2}"/>
              </a:ext>
            </a:extLst>
          </p:cNvPr>
          <p:cNvSpPr txBox="1"/>
          <p:nvPr/>
        </p:nvSpPr>
        <p:spPr>
          <a:xfrm>
            <a:off x="1577829" y="1763346"/>
            <a:ext cx="73113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N X N</a:t>
            </a:r>
          </a:p>
        </p:txBody>
      </p:sp>
      <p:sp>
        <p:nvSpPr>
          <p:cNvPr id="9" name="Arrow: Right 8">
            <a:extLst>
              <a:ext uri="{FF2B5EF4-FFF2-40B4-BE49-F238E27FC236}">
                <a16:creationId xmlns:a16="http://schemas.microsoft.com/office/drawing/2014/main" id="{67D8C86E-DF7E-4690-B544-CD908FF677E9}"/>
              </a:ext>
            </a:extLst>
          </p:cNvPr>
          <p:cNvSpPr/>
          <p:nvPr/>
        </p:nvSpPr>
        <p:spPr>
          <a:xfrm>
            <a:off x="9458347" y="2932402"/>
            <a:ext cx="754560" cy="3221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 name="TextBox 11">
            <a:extLst>
              <a:ext uri="{FF2B5EF4-FFF2-40B4-BE49-F238E27FC236}">
                <a16:creationId xmlns:a16="http://schemas.microsoft.com/office/drawing/2014/main" id="{D0BF28C3-F236-471D-B95C-110D705E7617}"/>
              </a:ext>
            </a:extLst>
          </p:cNvPr>
          <p:cNvSpPr txBox="1"/>
          <p:nvPr/>
        </p:nvSpPr>
        <p:spPr>
          <a:xfrm>
            <a:off x="10544971" y="2877890"/>
            <a:ext cx="919346" cy="382308"/>
          </a:xfrm>
          <a:prstGeom prst="rect">
            <a:avLst/>
          </a:prstGeom>
          <a:noFill/>
        </p:spPr>
        <p:txBody>
          <a:bodyPr wrap="none" rtlCol="0">
            <a:spAutoFit/>
          </a:bodyPr>
          <a:lstStyle/>
          <a:p>
            <a:pPr defTabSz="932597"/>
            <a:r>
              <a:rPr lang="en-US" sz="1836" b="1" dirty="0">
                <a:solidFill>
                  <a:prstClr val="black"/>
                </a:solidFill>
                <a:latin typeface="Calibri" panose="020F0502020204030204"/>
              </a:rPr>
              <a:t>Chhaya</a:t>
            </a:r>
          </a:p>
        </p:txBody>
      </p:sp>
      <p:pic>
        <p:nvPicPr>
          <p:cNvPr id="3" name="Picture 2">
            <a:extLst>
              <a:ext uri="{FF2B5EF4-FFF2-40B4-BE49-F238E27FC236}">
                <a16:creationId xmlns:a16="http://schemas.microsoft.com/office/drawing/2014/main" id="{3DDEBEF2-2733-4791-B85E-6FF7FEDF741B}"/>
              </a:ext>
            </a:extLst>
          </p:cNvPr>
          <p:cNvPicPr>
            <a:picLocks noChangeAspect="1"/>
          </p:cNvPicPr>
          <p:nvPr/>
        </p:nvPicPr>
        <p:blipFill>
          <a:blip r:embed="rId4"/>
          <a:stretch>
            <a:fillRect/>
          </a:stretch>
        </p:blipFill>
        <p:spPr>
          <a:xfrm>
            <a:off x="3986743" y="2240471"/>
            <a:ext cx="5305573" cy="2028206"/>
          </a:xfrm>
          <a:prstGeom prst="rect">
            <a:avLst/>
          </a:prstGeom>
        </p:spPr>
      </p:pic>
      <p:sp>
        <p:nvSpPr>
          <p:cNvPr id="4" name="TextBox 3">
            <a:extLst>
              <a:ext uri="{FF2B5EF4-FFF2-40B4-BE49-F238E27FC236}">
                <a16:creationId xmlns:a16="http://schemas.microsoft.com/office/drawing/2014/main" id="{B7F67B37-4FEA-40F5-AE18-01A27F1C0253}"/>
              </a:ext>
            </a:extLst>
          </p:cNvPr>
          <p:cNvSpPr txBox="1"/>
          <p:nvPr/>
        </p:nvSpPr>
        <p:spPr>
          <a:xfrm>
            <a:off x="1099517" y="5375186"/>
            <a:ext cx="7871787" cy="382308"/>
          </a:xfrm>
          <a:prstGeom prst="rect">
            <a:avLst/>
          </a:prstGeom>
          <a:noFill/>
        </p:spPr>
        <p:txBody>
          <a:bodyPr wrap="none" rtlCol="0">
            <a:spAutoFit/>
          </a:bodyPr>
          <a:lstStyle/>
          <a:p>
            <a:pPr defTabSz="932597"/>
            <a:r>
              <a:rPr lang="en-US" sz="1836" dirty="0">
                <a:solidFill>
                  <a:prstClr val="black"/>
                </a:solidFill>
                <a:latin typeface="Calibri" panose="020F0502020204030204"/>
              </a:rPr>
              <a:t>Same with ML: Data cleaning, Underfit/Overfit, cost function, hyperparameters</a:t>
            </a:r>
          </a:p>
        </p:txBody>
      </p:sp>
    </p:spTree>
    <p:extLst>
      <p:ext uri="{BB962C8B-B14F-4D97-AF65-F5344CB8AC3E}">
        <p14:creationId xmlns:p14="http://schemas.microsoft.com/office/powerpoint/2010/main" val="2782223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F74B-9793-4E63-AF73-BAAD111416AB}"/>
              </a:ext>
            </a:extLst>
          </p:cNvPr>
          <p:cNvSpPr>
            <a:spLocks noGrp="1"/>
          </p:cNvSpPr>
          <p:nvPr>
            <p:ph type="title"/>
          </p:nvPr>
        </p:nvSpPr>
        <p:spPr/>
        <p:txBody>
          <a:bodyPr/>
          <a:lstStyle/>
          <a:p>
            <a:r>
              <a:rPr lang="en-US" dirty="0"/>
              <a:t>Artificial Neuron (unit)</a:t>
            </a:r>
          </a:p>
        </p:txBody>
      </p:sp>
      <p:pic>
        <p:nvPicPr>
          <p:cNvPr id="4" name="Picture 3">
            <a:extLst>
              <a:ext uri="{FF2B5EF4-FFF2-40B4-BE49-F238E27FC236}">
                <a16:creationId xmlns:a16="http://schemas.microsoft.com/office/drawing/2014/main" id="{23028250-E05B-4403-8581-AED18F8D1E27}"/>
              </a:ext>
            </a:extLst>
          </p:cNvPr>
          <p:cNvPicPr>
            <a:picLocks noChangeAspect="1"/>
          </p:cNvPicPr>
          <p:nvPr/>
        </p:nvPicPr>
        <p:blipFill>
          <a:blip r:embed="rId3"/>
          <a:stretch>
            <a:fillRect/>
          </a:stretch>
        </p:blipFill>
        <p:spPr>
          <a:xfrm>
            <a:off x="2159664" y="1831206"/>
            <a:ext cx="2105188" cy="292895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875C42-448A-4243-8191-51DAC7E1E8DE}"/>
                  </a:ext>
                </a:extLst>
              </p:cNvPr>
              <p:cNvSpPr txBox="1"/>
              <p:nvPr/>
            </p:nvSpPr>
            <p:spPr>
              <a:xfrm>
                <a:off x="5305367" y="2987300"/>
                <a:ext cx="2812904" cy="976044"/>
              </a:xfrm>
              <a:prstGeom prst="rect">
                <a:avLst/>
              </a:prstGeom>
              <a:noFill/>
            </p:spPr>
            <p:txBody>
              <a:bodyPr wrap="none" lIns="0" tIns="0" rIns="0" bIns="0" rtlCol="0">
                <a:spAutoFit/>
              </a:bodyPr>
              <a:lstStyle/>
              <a:p>
                <a:pPr defTabSz="932597"/>
                <a14:m>
                  <m:oMathPara xmlns:m="http://schemas.openxmlformats.org/officeDocument/2006/math">
                    <m:oMathParaPr>
                      <m:jc m:val="centerGroup"/>
                    </m:oMathParaPr>
                    <m:oMath xmlns:m="http://schemas.openxmlformats.org/officeDocument/2006/math">
                      <m:r>
                        <a:rPr lang="en-US" sz="2448" i="1">
                          <a:solidFill>
                            <a:prstClr val="black"/>
                          </a:solidFill>
                          <a:latin typeface="Cambria Math" panose="02040503050406030204" pitchFamily="18" charset="0"/>
                        </a:rPr>
                        <m:t>𝑦</m:t>
                      </m:r>
                      <m:r>
                        <a:rPr lang="pt-BR" sz="2448" i="1">
                          <a:solidFill>
                            <a:prstClr val="black"/>
                          </a:solidFill>
                          <a:latin typeface="Cambria Math" panose="02040503050406030204" pitchFamily="18" charset="0"/>
                        </a:rPr>
                        <m:t>=</m:t>
                      </m:r>
                      <m:r>
                        <a:rPr lang="en-US" sz="2448" i="1">
                          <a:solidFill>
                            <a:prstClr val="black"/>
                          </a:solidFill>
                          <a:latin typeface="Cambria Math" panose="02040503050406030204" pitchFamily="18" charset="0"/>
                        </a:rPr>
                        <m:t>𝑔</m:t>
                      </m:r>
                      <m:r>
                        <a:rPr lang="en-US" sz="2448" i="1">
                          <a:solidFill>
                            <a:prstClr val="black"/>
                          </a:solidFill>
                          <a:latin typeface="Cambria Math" panose="02040503050406030204" pitchFamily="18" charset="0"/>
                        </a:rPr>
                        <m:t>(</m:t>
                      </m:r>
                      <m:nary>
                        <m:naryPr>
                          <m:chr m:val="∑"/>
                          <m:supHide m:val="on"/>
                          <m:ctrlPr>
                            <a:rPr lang="en-US" sz="2448" i="1">
                              <a:solidFill>
                                <a:prstClr val="black"/>
                              </a:solidFill>
                              <a:latin typeface="Cambria Math" panose="02040503050406030204" pitchFamily="18" charset="0"/>
                            </a:rPr>
                          </m:ctrlPr>
                        </m:naryPr>
                        <m:sub>
                          <m:r>
                            <m:rPr>
                              <m:brk m:alnAt="7"/>
                            </m:rPr>
                            <a:rPr lang="en-US" sz="2448" i="1">
                              <a:solidFill>
                                <a:prstClr val="black"/>
                              </a:solidFill>
                              <a:latin typeface="Cambria Math" panose="02040503050406030204" pitchFamily="18" charset="0"/>
                            </a:rPr>
                            <m:t>𝑗</m:t>
                          </m:r>
                        </m:sub>
                        <m:sup/>
                        <m:e>
                          <m:sSub>
                            <m:sSubPr>
                              <m:ctrlPr>
                                <a:rPr lang="en-US" sz="2448" i="1">
                                  <a:solidFill>
                                    <a:prstClr val="black"/>
                                  </a:solidFill>
                                  <a:latin typeface="Cambria Math" panose="02040503050406030204" pitchFamily="18" charset="0"/>
                                </a:rPr>
                              </m:ctrlPr>
                            </m:sSubPr>
                            <m:e>
                              <m:r>
                                <a:rPr lang="en-US" sz="2448" i="1">
                                  <a:solidFill>
                                    <a:prstClr val="black"/>
                                  </a:solidFill>
                                  <a:latin typeface="Cambria Math" panose="02040503050406030204" pitchFamily="18" charset="0"/>
                                </a:rPr>
                                <m:t>𝑊</m:t>
                              </m:r>
                            </m:e>
                            <m:sub>
                              <m:r>
                                <a:rPr lang="en-US" sz="2448" i="1">
                                  <a:solidFill>
                                    <a:prstClr val="black"/>
                                  </a:solidFill>
                                  <a:latin typeface="Cambria Math" panose="02040503050406030204" pitchFamily="18" charset="0"/>
                                </a:rPr>
                                <m:t>𝑗</m:t>
                              </m:r>
                            </m:sub>
                          </m:sSub>
                          <m:sSub>
                            <m:sSubPr>
                              <m:ctrlPr>
                                <a:rPr lang="en-US" sz="2448" i="1">
                                  <a:solidFill>
                                    <a:prstClr val="black"/>
                                  </a:solidFill>
                                  <a:latin typeface="Cambria Math" panose="02040503050406030204" pitchFamily="18" charset="0"/>
                                </a:rPr>
                              </m:ctrlPr>
                            </m:sSubPr>
                            <m:e>
                              <m:r>
                                <a:rPr lang="en-US" sz="2448" i="1">
                                  <a:solidFill>
                                    <a:prstClr val="black"/>
                                  </a:solidFill>
                                  <a:latin typeface="Cambria Math" panose="02040503050406030204" pitchFamily="18" charset="0"/>
                                </a:rPr>
                                <m:t>𝑥</m:t>
                              </m:r>
                            </m:e>
                            <m:sub>
                              <m:r>
                                <a:rPr lang="en-US" sz="2448" i="1">
                                  <a:solidFill>
                                    <a:prstClr val="black"/>
                                  </a:solidFill>
                                  <a:latin typeface="Cambria Math" panose="02040503050406030204" pitchFamily="18" charset="0"/>
                                </a:rPr>
                                <m:t>𝑗</m:t>
                              </m:r>
                            </m:sub>
                          </m:sSub>
                        </m:e>
                      </m:nary>
                      <m:r>
                        <a:rPr lang="en-US" sz="2448" i="1">
                          <a:solidFill>
                            <a:prstClr val="black"/>
                          </a:solidFill>
                          <a:latin typeface="Cambria Math" panose="02040503050406030204" pitchFamily="18" charset="0"/>
                        </a:rPr>
                        <m:t>+</m:t>
                      </m:r>
                      <m:r>
                        <a:rPr lang="en-US" sz="2448" i="1">
                          <a:solidFill>
                            <a:prstClr val="black"/>
                          </a:solidFill>
                          <a:latin typeface="Cambria Math" panose="02040503050406030204" pitchFamily="18" charset="0"/>
                        </a:rPr>
                        <m:t>𝑏</m:t>
                      </m:r>
                      <m:r>
                        <a:rPr lang="en-US" sz="2448" i="1">
                          <a:solidFill>
                            <a:prstClr val="black"/>
                          </a:solidFill>
                          <a:latin typeface="Cambria Math" panose="02040503050406030204" pitchFamily="18" charset="0"/>
                        </a:rPr>
                        <m:t>)</m:t>
                      </m:r>
                    </m:oMath>
                  </m:oMathPara>
                </a14:m>
                <a:endParaRPr lang="en-US" sz="2448" dirty="0">
                  <a:solidFill>
                    <a:prstClr val="black"/>
                  </a:solidFill>
                  <a:latin typeface="Calibri" panose="020F0502020204030204"/>
                </a:endParaRPr>
              </a:p>
            </p:txBody>
          </p:sp>
        </mc:Choice>
        <mc:Fallback xmlns="">
          <p:sp>
            <p:nvSpPr>
              <p:cNvPr id="5" name="TextBox 4">
                <a:extLst>
                  <a:ext uri="{FF2B5EF4-FFF2-40B4-BE49-F238E27FC236}">
                    <a16:creationId xmlns:a16="http://schemas.microsoft.com/office/drawing/2014/main" id="{9D875C42-448A-4243-8191-51DAC7E1E8DE}"/>
                  </a:ext>
                </a:extLst>
              </p:cNvPr>
              <p:cNvSpPr txBox="1">
                <a:spLocks noRot="1" noChangeAspect="1" noMove="1" noResize="1" noEditPoints="1" noAdjustHandles="1" noChangeArrowheads="1" noChangeShapeType="1" noTextEdit="1"/>
              </p:cNvSpPr>
              <p:nvPr/>
            </p:nvSpPr>
            <p:spPr>
              <a:xfrm>
                <a:off x="5305367" y="2987300"/>
                <a:ext cx="2812904" cy="976044"/>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80C30EB-333E-4409-88CD-5CAA09FE3301}"/>
              </a:ext>
            </a:extLst>
          </p:cNvPr>
          <p:cNvSpPr txBox="1"/>
          <p:nvPr/>
        </p:nvSpPr>
        <p:spPr>
          <a:xfrm>
            <a:off x="4224221" y="2341223"/>
            <a:ext cx="1958956" cy="382308"/>
          </a:xfrm>
          <a:prstGeom prst="rect">
            <a:avLst/>
          </a:prstGeom>
          <a:noFill/>
        </p:spPr>
        <p:txBody>
          <a:bodyPr wrap="none" rtlCol="0">
            <a:spAutoFit/>
          </a:bodyPr>
          <a:lstStyle/>
          <a:p>
            <a:pPr defTabSz="932597"/>
            <a:r>
              <a:rPr lang="en-US" sz="1836" dirty="0">
                <a:solidFill>
                  <a:prstClr val="black"/>
                </a:solidFill>
                <a:latin typeface="Calibri" panose="020F0502020204030204"/>
              </a:rPr>
              <a:t>Output of the unit</a:t>
            </a:r>
          </a:p>
        </p:txBody>
      </p:sp>
      <p:cxnSp>
        <p:nvCxnSpPr>
          <p:cNvPr id="10" name="Straight Arrow Connector 9">
            <a:extLst>
              <a:ext uri="{FF2B5EF4-FFF2-40B4-BE49-F238E27FC236}">
                <a16:creationId xmlns:a16="http://schemas.microsoft.com/office/drawing/2014/main" id="{94A12C3E-7482-4AC7-9D87-0247B6CCE439}"/>
              </a:ext>
            </a:extLst>
          </p:cNvPr>
          <p:cNvCxnSpPr/>
          <p:nvPr/>
        </p:nvCxnSpPr>
        <p:spPr>
          <a:xfrm>
            <a:off x="5120485" y="2717907"/>
            <a:ext cx="199967" cy="577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B8F3BFA-0BC4-4A37-872C-7FA3894C45E3}"/>
              </a:ext>
            </a:extLst>
          </p:cNvPr>
          <p:cNvSpPr txBox="1"/>
          <p:nvPr/>
        </p:nvSpPr>
        <p:spPr>
          <a:xfrm>
            <a:off x="6286852" y="2329322"/>
            <a:ext cx="186903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inputs of the unit</a:t>
            </a:r>
          </a:p>
        </p:txBody>
      </p:sp>
      <p:cxnSp>
        <p:nvCxnSpPr>
          <p:cNvPr id="12" name="Straight Arrow Connector 11">
            <a:extLst>
              <a:ext uri="{FF2B5EF4-FFF2-40B4-BE49-F238E27FC236}">
                <a16:creationId xmlns:a16="http://schemas.microsoft.com/office/drawing/2014/main" id="{F129361B-7624-4815-804A-FEEDB391886F}"/>
              </a:ext>
            </a:extLst>
          </p:cNvPr>
          <p:cNvCxnSpPr/>
          <p:nvPr/>
        </p:nvCxnSpPr>
        <p:spPr>
          <a:xfrm>
            <a:off x="7053282" y="2706007"/>
            <a:ext cx="199967" cy="577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593736A-0433-4C8F-AAB4-06E87C033EAA}"/>
              </a:ext>
            </a:extLst>
          </p:cNvPr>
          <p:cNvSpPr txBox="1"/>
          <p:nvPr/>
        </p:nvSpPr>
        <p:spPr>
          <a:xfrm>
            <a:off x="4307326" y="4266808"/>
            <a:ext cx="2036581" cy="382308"/>
          </a:xfrm>
          <a:prstGeom prst="rect">
            <a:avLst/>
          </a:prstGeom>
          <a:noFill/>
        </p:spPr>
        <p:txBody>
          <a:bodyPr wrap="none" rtlCol="0">
            <a:spAutoFit/>
          </a:bodyPr>
          <a:lstStyle/>
          <a:p>
            <a:pPr defTabSz="932597"/>
            <a:r>
              <a:rPr lang="en-US" sz="1836" dirty="0">
                <a:solidFill>
                  <a:prstClr val="black"/>
                </a:solidFill>
                <a:latin typeface="Calibri" panose="020F0502020204030204"/>
              </a:rPr>
              <a:t>Activation function</a:t>
            </a:r>
          </a:p>
        </p:txBody>
      </p:sp>
      <p:cxnSp>
        <p:nvCxnSpPr>
          <p:cNvPr id="15" name="Straight Arrow Connector 14">
            <a:extLst>
              <a:ext uri="{FF2B5EF4-FFF2-40B4-BE49-F238E27FC236}">
                <a16:creationId xmlns:a16="http://schemas.microsoft.com/office/drawing/2014/main" id="{B3CAB25C-007F-47EA-BB10-9F6EB8696CEB}"/>
              </a:ext>
            </a:extLst>
          </p:cNvPr>
          <p:cNvCxnSpPr/>
          <p:nvPr/>
        </p:nvCxnSpPr>
        <p:spPr>
          <a:xfrm flipV="1">
            <a:off x="5220469" y="3664324"/>
            <a:ext cx="803476" cy="569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3CA3B6D9-F383-49E7-9CA7-E7C7D91AC3EB}"/>
              </a:ext>
            </a:extLst>
          </p:cNvPr>
          <p:cNvSpPr txBox="1"/>
          <p:nvPr/>
        </p:nvSpPr>
        <p:spPr>
          <a:xfrm>
            <a:off x="6355449" y="4269995"/>
            <a:ext cx="1596593" cy="382308"/>
          </a:xfrm>
          <a:prstGeom prst="rect">
            <a:avLst/>
          </a:prstGeom>
          <a:noFill/>
        </p:spPr>
        <p:txBody>
          <a:bodyPr wrap="none" rtlCol="0">
            <a:spAutoFit/>
          </a:bodyPr>
          <a:lstStyle/>
          <a:p>
            <a:pPr defTabSz="932597"/>
            <a:r>
              <a:rPr lang="en-US" sz="1836" dirty="0">
                <a:solidFill>
                  <a:prstClr val="black"/>
                </a:solidFill>
                <a:latin typeface="Calibri" panose="020F0502020204030204"/>
              </a:rPr>
              <a:t>Linear weights</a:t>
            </a:r>
          </a:p>
        </p:txBody>
      </p:sp>
      <p:cxnSp>
        <p:nvCxnSpPr>
          <p:cNvPr id="18" name="Straight Arrow Connector 17">
            <a:extLst>
              <a:ext uri="{FF2B5EF4-FFF2-40B4-BE49-F238E27FC236}">
                <a16:creationId xmlns:a16="http://schemas.microsoft.com/office/drawing/2014/main" id="{CC833AEB-46F8-42F0-86A0-214831ABCB1D}"/>
              </a:ext>
            </a:extLst>
          </p:cNvPr>
          <p:cNvCxnSpPr>
            <a:stCxn id="16" idx="0"/>
          </p:cNvCxnSpPr>
          <p:nvPr/>
        </p:nvCxnSpPr>
        <p:spPr>
          <a:xfrm flipH="1" flipV="1">
            <a:off x="6907975" y="3582522"/>
            <a:ext cx="245770" cy="6874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A860DC61-2398-4F58-98A6-A7CE5B6D64BD}"/>
              </a:ext>
            </a:extLst>
          </p:cNvPr>
          <p:cNvSpPr txBox="1"/>
          <p:nvPr/>
        </p:nvSpPr>
        <p:spPr>
          <a:xfrm>
            <a:off x="8026364" y="4266808"/>
            <a:ext cx="102378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Bias unit</a:t>
            </a:r>
          </a:p>
        </p:txBody>
      </p:sp>
      <p:cxnSp>
        <p:nvCxnSpPr>
          <p:cNvPr id="21" name="Straight Arrow Connector 20">
            <a:extLst>
              <a:ext uri="{FF2B5EF4-FFF2-40B4-BE49-F238E27FC236}">
                <a16:creationId xmlns:a16="http://schemas.microsoft.com/office/drawing/2014/main" id="{144200A8-48D0-40DA-B9E7-D5C88E26A520}"/>
              </a:ext>
            </a:extLst>
          </p:cNvPr>
          <p:cNvCxnSpPr>
            <a:cxnSpLocks/>
          </p:cNvCxnSpPr>
          <p:nvPr/>
        </p:nvCxnSpPr>
        <p:spPr>
          <a:xfrm flipH="1" flipV="1">
            <a:off x="7860008" y="3582522"/>
            <a:ext cx="440897" cy="651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2432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F74B-9793-4E63-AF73-BAAD111416AB}"/>
              </a:ext>
            </a:extLst>
          </p:cNvPr>
          <p:cNvSpPr>
            <a:spLocks noGrp="1"/>
          </p:cNvSpPr>
          <p:nvPr>
            <p:ph type="title"/>
          </p:nvPr>
        </p:nvSpPr>
        <p:spPr/>
        <p:txBody>
          <a:bodyPr/>
          <a:lstStyle/>
          <a:p>
            <a:r>
              <a:rPr lang="en-US" dirty="0"/>
              <a:t>Network of Artificial Neurons</a:t>
            </a:r>
          </a:p>
        </p:txBody>
      </p:sp>
      <p:pic>
        <p:nvPicPr>
          <p:cNvPr id="7" name="Picture 6">
            <a:extLst>
              <a:ext uri="{FF2B5EF4-FFF2-40B4-BE49-F238E27FC236}">
                <a16:creationId xmlns:a16="http://schemas.microsoft.com/office/drawing/2014/main" id="{C65437C4-96C8-485C-AC85-76DE66769F89}"/>
              </a:ext>
            </a:extLst>
          </p:cNvPr>
          <p:cNvPicPr>
            <a:picLocks noChangeAspect="1"/>
          </p:cNvPicPr>
          <p:nvPr/>
        </p:nvPicPr>
        <p:blipFill>
          <a:blip r:embed="rId3"/>
          <a:stretch>
            <a:fillRect/>
          </a:stretch>
        </p:blipFill>
        <p:spPr>
          <a:xfrm>
            <a:off x="3294138" y="1950986"/>
            <a:ext cx="3506977" cy="3280335"/>
          </a:xfrm>
          <a:prstGeom prst="rect">
            <a:avLst/>
          </a:prstGeom>
        </p:spPr>
      </p:pic>
      <p:sp>
        <p:nvSpPr>
          <p:cNvPr id="8" name="TextBox 7">
            <a:extLst>
              <a:ext uri="{FF2B5EF4-FFF2-40B4-BE49-F238E27FC236}">
                <a16:creationId xmlns:a16="http://schemas.microsoft.com/office/drawing/2014/main" id="{5542ACC2-10E4-4998-B748-F070EC9D51A1}"/>
              </a:ext>
            </a:extLst>
          </p:cNvPr>
          <p:cNvSpPr txBox="1"/>
          <p:nvPr/>
        </p:nvSpPr>
        <p:spPr>
          <a:xfrm>
            <a:off x="1943806" y="5231321"/>
            <a:ext cx="3846496" cy="382308"/>
          </a:xfrm>
          <a:prstGeom prst="rect">
            <a:avLst/>
          </a:prstGeom>
          <a:noFill/>
        </p:spPr>
        <p:txBody>
          <a:bodyPr wrap="none" rtlCol="0">
            <a:spAutoFit/>
          </a:bodyPr>
          <a:lstStyle/>
          <a:p>
            <a:pPr defTabSz="932597"/>
            <a:r>
              <a:rPr lang="en-US" sz="1836" dirty="0">
                <a:solidFill>
                  <a:prstClr val="black"/>
                </a:solidFill>
                <a:latin typeface="Calibri" panose="020F0502020204030204"/>
              </a:rPr>
              <a:t>Affine layer: Linear + Bias + Activation</a:t>
            </a:r>
          </a:p>
        </p:txBody>
      </p:sp>
    </p:spTree>
    <p:extLst>
      <p:ext uri="{BB962C8B-B14F-4D97-AF65-F5344CB8AC3E}">
        <p14:creationId xmlns:p14="http://schemas.microsoft.com/office/powerpoint/2010/main" val="2977276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ssets.dogtime.com/breed/profile/image/4d3773fa010619566900552f/pembroke-welsh-corgi.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7" r="10467"/>
          <a:stretch/>
        </p:blipFill>
        <p:spPr bwMode="auto">
          <a:xfrm>
            <a:off x="322782" y="3130344"/>
            <a:ext cx="1061476" cy="8503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Deep Convolutional Neural Networks</a:t>
            </a:r>
          </a:p>
        </p:txBody>
      </p:sp>
      <p:sp>
        <p:nvSpPr>
          <p:cNvPr id="3" name="Slide Number Placeholder 2"/>
          <p:cNvSpPr>
            <a:spLocks noGrp="1"/>
          </p:cNvSpPr>
          <p:nvPr>
            <p:ph type="sldNum" sz="quarter" idx="12"/>
          </p:nvPr>
        </p:nvSpPr>
        <p:spPr/>
        <p:txBody>
          <a:bodyPr/>
          <a:lstStyle/>
          <a:p>
            <a:pPr defTabSz="932597"/>
            <a:fld id="{2C67C5C3-12C6-48EC-8847-190A886C83C6}" type="slidenum">
              <a:rPr lang="en-US">
                <a:solidFill>
                  <a:prstClr val="black">
                    <a:tint val="75000"/>
                  </a:prstClr>
                </a:solidFill>
              </a:rPr>
              <a:pPr defTabSz="932597"/>
              <a:t>48</a:t>
            </a:fld>
            <a:endParaRPr lang="en-US" dirty="0">
              <a:solidFill>
                <a:prstClr val="black">
                  <a:tint val="75000"/>
                </a:prstClr>
              </a:solidFill>
            </a:endParaRPr>
          </a:p>
        </p:txBody>
      </p:sp>
      <p:sp>
        <p:nvSpPr>
          <p:cNvPr id="5" name="TextBox 4"/>
          <p:cNvSpPr txBox="1"/>
          <p:nvPr/>
        </p:nvSpPr>
        <p:spPr>
          <a:xfrm>
            <a:off x="-87406" y="6588386"/>
            <a:ext cx="4398727" cy="544688"/>
          </a:xfrm>
          <a:prstGeom prst="rect">
            <a:avLst/>
          </a:prstGeom>
          <a:noFill/>
        </p:spPr>
        <p:txBody>
          <a:bodyPr wrap="square" lIns="182854" tIns="146283" rIns="182854" bIns="146283" rtlCol="0">
            <a:spAutoFit/>
          </a:bodyPr>
          <a:lstStyle/>
          <a:p>
            <a:pPr defTabSz="932597">
              <a:lnSpc>
                <a:spcPct val="90000"/>
              </a:lnSpc>
              <a:spcAft>
                <a:spcPts val="600"/>
              </a:spcAft>
            </a:pPr>
            <a:r>
              <a:rPr lang="en-US" dirty="0">
                <a:gradFill>
                  <a:gsLst>
                    <a:gs pos="2917">
                      <a:prstClr val="black"/>
                    </a:gs>
                    <a:gs pos="30000">
                      <a:prstClr val="black"/>
                    </a:gs>
                  </a:gsLst>
                  <a:lin ang="5400000" scaled="0"/>
                </a:gradFill>
                <a:latin typeface="Calibri"/>
              </a:rPr>
              <a:t>* </a:t>
            </a:r>
            <a:r>
              <a:rPr lang="en-US" dirty="0" err="1">
                <a:solidFill>
                  <a:prstClr val="black"/>
                </a:solidFill>
                <a:latin typeface="Calibri"/>
              </a:rPr>
              <a:t>Krizhevsky</a:t>
            </a:r>
            <a:r>
              <a:rPr lang="en-US" dirty="0">
                <a:solidFill>
                  <a:prstClr val="black"/>
                </a:solidFill>
                <a:latin typeface="Calibri"/>
              </a:rPr>
              <a:t> </a:t>
            </a:r>
            <a:r>
              <a:rPr lang="en-US" dirty="0">
                <a:gradFill>
                  <a:gsLst>
                    <a:gs pos="2917">
                      <a:prstClr val="black"/>
                    </a:gs>
                    <a:gs pos="30000">
                      <a:prstClr val="black"/>
                    </a:gs>
                  </a:gsLst>
                  <a:lin ang="5400000" scaled="0"/>
                </a:gradFill>
                <a:latin typeface="Calibri"/>
              </a:rPr>
              <a:t>et al, NIPS’12</a:t>
            </a:r>
          </a:p>
        </p:txBody>
      </p:sp>
      <p:sp>
        <p:nvSpPr>
          <p:cNvPr id="6" name="Left Brace 5"/>
          <p:cNvSpPr/>
          <p:nvPr/>
        </p:nvSpPr>
        <p:spPr>
          <a:xfrm rot="16200000">
            <a:off x="5427706" y="1369544"/>
            <a:ext cx="263488" cy="7656957"/>
          </a:xfrm>
          <a:prstGeom prst="leftBrace">
            <a:avLst>
              <a:gd name="adj1" fmla="val 9749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b="1">
              <a:solidFill>
                <a:srgbClr val="FF0000"/>
              </a:solidFill>
              <a:latin typeface="Calibri"/>
            </a:endParaRPr>
          </a:p>
        </p:txBody>
      </p:sp>
      <p:sp>
        <p:nvSpPr>
          <p:cNvPr id="7" name="Rectangle 6"/>
          <p:cNvSpPr/>
          <p:nvPr/>
        </p:nvSpPr>
        <p:spPr>
          <a:xfrm>
            <a:off x="3646384" y="5429433"/>
            <a:ext cx="3446727" cy="376684"/>
          </a:xfrm>
          <a:prstGeom prst="rect">
            <a:avLst/>
          </a:prstGeom>
        </p:spPr>
        <p:txBody>
          <a:bodyPr wrap="none">
            <a:spAutoFit/>
          </a:bodyPr>
          <a:lstStyle/>
          <a:p>
            <a:pPr defTabSz="932597"/>
            <a:r>
              <a:rPr lang="en-US" b="1" dirty="0">
                <a:solidFill>
                  <a:prstClr val="black"/>
                </a:solidFill>
                <a:latin typeface="Calibri"/>
              </a:rPr>
              <a:t>3-D Convolution and Max Pooling</a:t>
            </a:r>
          </a:p>
        </p:txBody>
      </p:sp>
      <p:sp>
        <p:nvSpPr>
          <p:cNvPr id="8" name="Left Brace 7"/>
          <p:cNvSpPr/>
          <p:nvPr/>
        </p:nvSpPr>
        <p:spPr>
          <a:xfrm rot="16200000">
            <a:off x="10013078" y="4610729"/>
            <a:ext cx="263488" cy="1174587"/>
          </a:xfrm>
          <a:prstGeom prst="leftBrace">
            <a:avLst>
              <a:gd name="adj1" fmla="val 17972"/>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a:solidFill>
                <a:prstClr val="black"/>
              </a:solidFill>
              <a:latin typeface="Calibri"/>
            </a:endParaRPr>
          </a:p>
        </p:txBody>
      </p:sp>
      <p:sp>
        <p:nvSpPr>
          <p:cNvPr id="9" name="Rectangle 8"/>
          <p:cNvSpPr/>
          <p:nvPr/>
        </p:nvSpPr>
        <p:spPr>
          <a:xfrm>
            <a:off x="9387927" y="5383305"/>
            <a:ext cx="1457102" cy="376684"/>
          </a:xfrm>
          <a:prstGeom prst="rect">
            <a:avLst/>
          </a:prstGeom>
        </p:spPr>
        <p:txBody>
          <a:bodyPr wrap="none">
            <a:spAutoFit/>
          </a:bodyPr>
          <a:lstStyle/>
          <a:p>
            <a:pPr defTabSz="932597"/>
            <a:r>
              <a:rPr lang="en-US" b="1" dirty="0">
                <a:solidFill>
                  <a:prstClr val="black"/>
                </a:solidFill>
                <a:latin typeface="Calibri"/>
              </a:rPr>
              <a:t>Dense Layers</a:t>
            </a:r>
          </a:p>
        </p:txBody>
      </p:sp>
      <p:sp>
        <p:nvSpPr>
          <p:cNvPr id="10" name="TextBox 9"/>
          <p:cNvSpPr txBox="1"/>
          <p:nvPr/>
        </p:nvSpPr>
        <p:spPr>
          <a:xfrm>
            <a:off x="10959571" y="3114785"/>
            <a:ext cx="1605199" cy="634440"/>
          </a:xfrm>
          <a:prstGeom prst="rect">
            <a:avLst/>
          </a:prstGeom>
          <a:noFill/>
        </p:spPr>
        <p:txBody>
          <a:bodyPr wrap="square" lIns="182854" tIns="146283" rIns="182854" bIns="146283" rtlCol="0">
            <a:spAutoFit/>
          </a:bodyPr>
          <a:lstStyle/>
          <a:p>
            <a:pPr defTabSz="932597">
              <a:lnSpc>
                <a:spcPct val="90000"/>
              </a:lnSpc>
              <a:spcAft>
                <a:spcPts val="600"/>
              </a:spcAft>
            </a:pPr>
            <a:r>
              <a:rPr lang="en-US" sz="2400" b="1" dirty="0">
                <a:solidFill>
                  <a:srgbClr val="FF0000"/>
                </a:solidFill>
                <a:latin typeface="Calibri"/>
              </a:rPr>
              <a:t>“Dog”</a:t>
            </a:r>
          </a:p>
        </p:txBody>
      </p:sp>
      <p:sp>
        <p:nvSpPr>
          <p:cNvPr id="12" name="Rectangle 11"/>
          <p:cNvSpPr/>
          <p:nvPr/>
        </p:nvSpPr>
        <p:spPr>
          <a:xfrm>
            <a:off x="322782" y="2532685"/>
            <a:ext cx="1004165" cy="470856"/>
          </a:xfrm>
          <a:prstGeom prst="rect">
            <a:avLst/>
          </a:prstGeom>
        </p:spPr>
        <p:txBody>
          <a:bodyPr wrap="none">
            <a:spAutoFit/>
          </a:bodyPr>
          <a:lstStyle/>
          <a:p>
            <a:pPr defTabSz="932597"/>
            <a:r>
              <a:rPr lang="en-US" sz="2400" b="1" dirty="0">
                <a:solidFill>
                  <a:prstClr val="black"/>
                </a:solidFill>
                <a:latin typeface="Calibri"/>
              </a:rPr>
              <a:t>INPUT</a:t>
            </a:r>
          </a:p>
        </p:txBody>
      </p:sp>
      <p:sp>
        <p:nvSpPr>
          <p:cNvPr id="13" name="Rectangle 12"/>
          <p:cNvSpPr/>
          <p:nvPr/>
        </p:nvSpPr>
        <p:spPr>
          <a:xfrm>
            <a:off x="10959570" y="2532684"/>
            <a:ext cx="1287005" cy="470856"/>
          </a:xfrm>
          <a:prstGeom prst="rect">
            <a:avLst/>
          </a:prstGeom>
        </p:spPr>
        <p:txBody>
          <a:bodyPr wrap="none">
            <a:spAutoFit/>
          </a:bodyPr>
          <a:lstStyle/>
          <a:p>
            <a:pPr defTabSz="932597"/>
            <a:r>
              <a:rPr lang="en-US" sz="2400" b="1" dirty="0">
                <a:solidFill>
                  <a:prstClr val="black"/>
                </a:solidFill>
                <a:latin typeface="Calibri"/>
              </a:rPr>
              <a:t>OUTPUT</a:t>
            </a:r>
          </a:p>
        </p:txBody>
      </p:sp>
      <p:cxnSp>
        <p:nvCxnSpPr>
          <p:cNvPr id="14" name="Straight Connector 13"/>
          <p:cNvCxnSpPr/>
          <p:nvPr/>
        </p:nvCxnSpPr>
        <p:spPr>
          <a:xfrm>
            <a:off x="8401358" y="2523674"/>
            <a:ext cx="0" cy="810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56346" y="3320510"/>
            <a:ext cx="225623" cy="449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81001" y="2674889"/>
            <a:ext cx="788096" cy="7011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38152" y="1954662"/>
            <a:ext cx="0" cy="1847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838153" y="1954661"/>
            <a:ext cx="428564" cy="854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878628" y="1954661"/>
            <a:ext cx="428564" cy="854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38152" y="1954661"/>
            <a:ext cx="404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1838152" y="3802249"/>
            <a:ext cx="428564" cy="842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88142" y="2042755"/>
            <a:ext cx="428564" cy="854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964332" y="2040374"/>
            <a:ext cx="428564" cy="854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83380" y="3571300"/>
            <a:ext cx="428564" cy="854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83381" y="2042755"/>
            <a:ext cx="0" cy="15309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483379" y="2042755"/>
            <a:ext cx="4809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14324" y="2895121"/>
            <a:ext cx="4809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914325" y="2895121"/>
            <a:ext cx="0" cy="15309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92888" y="2895121"/>
            <a:ext cx="0" cy="15309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16706" y="4428428"/>
            <a:ext cx="4809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985769" y="2674888"/>
            <a:ext cx="133332" cy="260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006" y="3115357"/>
            <a:ext cx="133332" cy="260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981006" y="2676078"/>
            <a:ext cx="0" cy="447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16718" y="2933217"/>
            <a:ext cx="0" cy="447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59584" y="2807028"/>
            <a:ext cx="352375" cy="258839"/>
          </a:xfrm>
          <a:prstGeom prst="rect">
            <a:avLst/>
          </a:prstGeom>
          <a:noFill/>
        </p:spPr>
        <p:txBody>
          <a:bodyPr wrap="square" rtlCol="0">
            <a:spAutoFit/>
          </a:bodyPr>
          <a:lstStyle/>
          <a:p>
            <a:pPr defTabSz="932597"/>
            <a:r>
              <a:rPr lang="en-US" sz="1049" dirty="0">
                <a:solidFill>
                  <a:prstClr val="black"/>
                </a:solidFill>
                <a:latin typeface="Calibri"/>
              </a:rPr>
              <a:t>11</a:t>
            </a:r>
          </a:p>
        </p:txBody>
      </p:sp>
      <p:sp>
        <p:nvSpPr>
          <p:cNvPr id="36" name="TextBox 35"/>
          <p:cNvSpPr txBox="1"/>
          <p:nvPr/>
        </p:nvSpPr>
        <p:spPr>
          <a:xfrm>
            <a:off x="1835773" y="3164165"/>
            <a:ext cx="352375" cy="258839"/>
          </a:xfrm>
          <a:prstGeom prst="rect">
            <a:avLst/>
          </a:prstGeom>
          <a:noFill/>
        </p:spPr>
        <p:txBody>
          <a:bodyPr wrap="square" rtlCol="0">
            <a:spAutoFit/>
          </a:bodyPr>
          <a:lstStyle/>
          <a:p>
            <a:pPr defTabSz="932597"/>
            <a:r>
              <a:rPr lang="en-US" sz="1049" dirty="0">
                <a:solidFill>
                  <a:prstClr val="black"/>
                </a:solidFill>
                <a:latin typeface="Calibri"/>
              </a:rPr>
              <a:t>11</a:t>
            </a:r>
          </a:p>
        </p:txBody>
      </p:sp>
      <p:sp>
        <p:nvSpPr>
          <p:cNvPr id="37" name="TextBox 36"/>
          <p:cNvSpPr txBox="1"/>
          <p:nvPr/>
        </p:nvSpPr>
        <p:spPr>
          <a:xfrm>
            <a:off x="1517523" y="3507016"/>
            <a:ext cx="399993" cy="258839"/>
          </a:xfrm>
          <a:prstGeom prst="rect">
            <a:avLst/>
          </a:prstGeom>
          <a:noFill/>
        </p:spPr>
        <p:txBody>
          <a:bodyPr wrap="square" rtlCol="0">
            <a:spAutoFit/>
          </a:bodyPr>
          <a:lstStyle/>
          <a:p>
            <a:pPr defTabSz="932597"/>
            <a:r>
              <a:rPr lang="en-US" sz="1049" dirty="0">
                <a:solidFill>
                  <a:prstClr val="black"/>
                </a:solidFill>
                <a:latin typeface="Calibri"/>
              </a:rPr>
              <a:t>224</a:t>
            </a:r>
          </a:p>
        </p:txBody>
      </p:sp>
      <p:sp>
        <p:nvSpPr>
          <p:cNvPr id="38" name="TextBox 37"/>
          <p:cNvSpPr txBox="1"/>
          <p:nvPr/>
        </p:nvSpPr>
        <p:spPr>
          <a:xfrm>
            <a:off x="1819105" y="4283193"/>
            <a:ext cx="399993" cy="258839"/>
          </a:xfrm>
          <a:prstGeom prst="rect">
            <a:avLst/>
          </a:prstGeom>
          <a:noFill/>
        </p:spPr>
        <p:txBody>
          <a:bodyPr wrap="square" rtlCol="0">
            <a:spAutoFit/>
          </a:bodyPr>
          <a:lstStyle/>
          <a:p>
            <a:pPr defTabSz="932597"/>
            <a:r>
              <a:rPr lang="en-US" sz="1049" dirty="0">
                <a:solidFill>
                  <a:prstClr val="black"/>
                </a:solidFill>
                <a:latin typeface="Calibri"/>
              </a:rPr>
              <a:t>224</a:t>
            </a:r>
          </a:p>
        </p:txBody>
      </p:sp>
      <p:sp>
        <p:nvSpPr>
          <p:cNvPr id="39" name="TextBox 38"/>
          <p:cNvSpPr txBox="1"/>
          <p:nvPr/>
        </p:nvSpPr>
        <p:spPr>
          <a:xfrm>
            <a:off x="2154814" y="4622870"/>
            <a:ext cx="399993" cy="258839"/>
          </a:xfrm>
          <a:prstGeom prst="rect">
            <a:avLst/>
          </a:prstGeom>
          <a:noFill/>
        </p:spPr>
        <p:txBody>
          <a:bodyPr wrap="square" rtlCol="0">
            <a:spAutoFit/>
          </a:bodyPr>
          <a:lstStyle/>
          <a:p>
            <a:pPr defTabSz="932597"/>
            <a:r>
              <a:rPr lang="en-US" sz="1049" dirty="0">
                <a:solidFill>
                  <a:prstClr val="black"/>
                </a:solidFill>
                <a:latin typeface="Calibri"/>
              </a:rPr>
              <a:t>3</a:t>
            </a:r>
          </a:p>
        </p:txBody>
      </p:sp>
      <p:sp>
        <p:nvSpPr>
          <p:cNvPr id="40" name="TextBox 39"/>
          <p:cNvSpPr txBox="1"/>
          <p:nvPr/>
        </p:nvSpPr>
        <p:spPr>
          <a:xfrm>
            <a:off x="2295288" y="4168909"/>
            <a:ext cx="569034" cy="423508"/>
          </a:xfrm>
          <a:prstGeom prst="rect">
            <a:avLst/>
          </a:prstGeom>
          <a:noFill/>
        </p:spPr>
        <p:txBody>
          <a:bodyPr wrap="square" rtlCol="0">
            <a:spAutoFit/>
          </a:bodyPr>
          <a:lstStyle/>
          <a:p>
            <a:pPr defTabSz="932597"/>
            <a:r>
              <a:rPr lang="en-US" sz="1049" dirty="0">
                <a:solidFill>
                  <a:prstClr val="black"/>
                </a:solidFill>
                <a:latin typeface="Calibri"/>
              </a:rPr>
              <a:t>Stride of 4</a:t>
            </a:r>
          </a:p>
        </p:txBody>
      </p:sp>
      <p:cxnSp>
        <p:nvCxnSpPr>
          <p:cNvPr id="41" name="Straight Connector 40"/>
          <p:cNvCxnSpPr>
            <a:stCxn id="35" idx="3"/>
          </p:cNvCxnSpPr>
          <p:nvPr/>
        </p:nvCxnSpPr>
        <p:spPr>
          <a:xfrm>
            <a:off x="2111959" y="2936448"/>
            <a:ext cx="657138" cy="43961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114337" y="3376065"/>
            <a:ext cx="65476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266716" y="2809409"/>
            <a:ext cx="404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266716" y="2809410"/>
            <a:ext cx="0" cy="18356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307192" y="2809410"/>
            <a:ext cx="0" cy="18356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266716" y="4645092"/>
            <a:ext cx="404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127780" y="2947502"/>
            <a:ext cx="130288" cy="254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126225" y="3315353"/>
            <a:ext cx="133332" cy="260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6226" y="2945121"/>
            <a:ext cx="0" cy="3738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259557" y="3202260"/>
            <a:ext cx="0" cy="378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942898" y="3054643"/>
            <a:ext cx="352375" cy="258839"/>
          </a:xfrm>
          <a:prstGeom prst="rect">
            <a:avLst/>
          </a:prstGeom>
          <a:noFill/>
        </p:spPr>
        <p:txBody>
          <a:bodyPr wrap="square" rtlCol="0">
            <a:spAutoFit/>
          </a:bodyPr>
          <a:lstStyle/>
          <a:p>
            <a:pPr defTabSz="932597"/>
            <a:r>
              <a:rPr lang="en-US" sz="1049" dirty="0">
                <a:solidFill>
                  <a:prstClr val="black"/>
                </a:solidFill>
                <a:latin typeface="Calibri"/>
              </a:rPr>
              <a:t>5</a:t>
            </a:r>
          </a:p>
        </p:txBody>
      </p:sp>
      <p:sp>
        <p:nvSpPr>
          <p:cNvPr id="52" name="TextBox 51"/>
          <p:cNvSpPr txBox="1"/>
          <p:nvPr/>
        </p:nvSpPr>
        <p:spPr>
          <a:xfrm>
            <a:off x="3002419" y="3335588"/>
            <a:ext cx="352375" cy="258839"/>
          </a:xfrm>
          <a:prstGeom prst="rect">
            <a:avLst/>
          </a:prstGeom>
          <a:noFill/>
        </p:spPr>
        <p:txBody>
          <a:bodyPr wrap="square" rtlCol="0">
            <a:spAutoFit/>
          </a:bodyPr>
          <a:lstStyle/>
          <a:p>
            <a:pPr defTabSz="932597"/>
            <a:r>
              <a:rPr lang="en-US" sz="1049" dirty="0">
                <a:solidFill>
                  <a:prstClr val="black"/>
                </a:solidFill>
                <a:latin typeface="Calibri"/>
              </a:rPr>
              <a:t>5</a:t>
            </a:r>
          </a:p>
        </p:txBody>
      </p:sp>
      <p:sp>
        <p:nvSpPr>
          <p:cNvPr id="53" name="TextBox 52"/>
          <p:cNvSpPr txBox="1"/>
          <p:nvPr/>
        </p:nvSpPr>
        <p:spPr>
          <a:xfrm>
            <a:off x="2842898" y="3609393"/>
            <a:ext cx="352375" cy="258839"/>
          </a:xfrm>
          <a:prstGeom prst="rect">
            <a:avLst/>
          </a:prstGeom>
          <a:noFill/>
        </p:spPr>
        <p:txBody>
          <a:bodyPr wrap="square" rtlCol="0">
            <a:spAutoFit/>
          </a:bodyPr>
          <a:lstStyle/>
          <a:p>
            <a:pPr defTabSz="932597"/>
            <a:r>
              <a:rPr lang="en-US" sz="1049" dirty="0">
                <a:solidFill>
                  <a:prstClr val="black"/>
                </a:solidFill>
                <a:latin typeface="Calibri"/>
              </a:rPr>
              <a:t>55</a:t>
            </a:r>
          </a:p>
        </p:txBody>
      </p:sp>
      <p:sp>
        <p:nvSpPr>
          <p:cNvPr id="54" name="TextBox 53"/>
          <p:cNvSpPr txBox="1"/>
          <p:nvPr/>
        </p:nvSpPr>
        <p:spPr>
          <a:xfrm>
            <a:off x="2650045" y="2340367"/>
            <a:ext cx="352375" cy="258839"/>
          </a:xfrm>
          <a:prstGeom prst="rect">
            <a:avLst/>
          </a:prstGeom>
          <a:noFill/>
        </p:spPr>
        <p:txBody>
          <a:bodyPr wrap="square" rtlCol="0">
            <a:spAutoFit/>
          </a:bodyPr>
          <a:lstStyle/>
          <a:p>
            <a:pPr defTabSz="932597"/>
            <a:r>
              <a:rPr lang="en-US" sz="1049" dirty="0">
                <a:solidFill>
                  <a:prstClr val="black"/>
                </a:solidFill>
                <a:latin typeface="Calibri"/>
              </a:rPr>
              <a:t>55</a:t>
            </a:r>
          </a:p>
        </p:txBody>
      </p:sp>
      <p:sp>
        <p:nvSpPr>
          <p:cNvPr id="55" name="TextBox 54"/>
          <p:cNvSpPr txBox="1"/>
          <p:nvPr/>
        </p:nvSpPr>
        <p:spPr>
          <a:xfrm>
            <a:off x="2995276" y="4233193"/>
            <a:ext cx="352375" cy="258839"/>
          </a:xfrm>
          <a:prstGeom prst="rect">
            <a:avLst/>
          </a:prstGeom>
          <a:noFill/>
        </p:spPr>
        <p:txBody>
          <a:bodyPr wrap="square" rtlCol="0">
            <a:spAutoFit/>
          </a:bodyPr>
          <a:lstStyle/>
          <a:p>
            <a:pPr defTabSz="932597"/>
            <a:r>
              <a:rPr lang="en-US" sz="1049" dirty="0">
                <a:solidFill>
                  <a:prstClr val="black"/>
                </a:solidFill>
                <a:latin typeface="Calibri"/>
              </a:rPr>
              <a:t>96</a:t>
            </a:r>
          </a:p>
        </p:txBody>
      </p:sp>
      <p:cxnSp>
        <p:nvCxnSpPr>
          <p:cNvPr id="56" name="Straight Connector 55"/>
          <p:cNvCxnSpPr/>
          <p:nvPr/>
        </p:nvCxnSpPr>
        <p:spPr>
          <a:xfrm>
            <a:off x="3122651" y="2946627"/>
            <a:ext cx="917846" cy="2349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259558" y="3177638"/>
            <a:ext cx="780939" cy="40556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3257176" y="3178450"/>
            <a:ext cx="778559" cy="2380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405386" y="3940341"/>
            <a:ext cx="742252" cy="423508"/>
          </a:xfrm>
          <a:prstGeom prst="rect">
            <a:avLst/>
          </a:prstGeom>
          <a:noFill/>
        </p:spPr>
        <p:txBody>
          <a:bodyPr wrap="square" rtlCol="0">
            <a:spAutoFit/>
          </a:bodyPr>
          <a:lstStyle/>
          <a:p>
            <a:pPr defTabSz="932597"/>
            <a:r>
              <a:rPr lang="en-US" sz="1049" dirty="0">
                <a:solidFill>
                  <a:prstClr val="black"/>
                </a:solidFill>
                <a:latin typeface="Calibri"/>
              </a:rPr>
              <a:t>Max</a:t>
            </a:r>
            <a:br>
              <a:rPr lang="en-US" sz="1049" dirty="0">
                <a:solidFill>
                  <a:prstClr val="black"/>
                </a:solidFill>
                <a:latin typeface="Calibri"/>
              </a:rPr>
            </a:br>
            <a:r>
              <a:rPr lang="en-US" sz="1049" dirty="0">
                <a:solidFill>
                  <a:prstClr val="black"/>
                </a:solidFill>
                <a:latin typeface="Calibri"/>
              </a:rPr>
              <a:t>pooling</a:t>
            </a:r>
          </a:p>
        </p:txBody>
      </p:sp>
      <p:cxnSp>
        <p:nvCxnSpPr>
          <p:cNvPr id="60" name="Straight Connector 59"/>
          <p:cNvCxnSpPr/>
          <p:nvPr/>
        </p:nvCxnSpPr>
        <p:spPr>
          <a:xfrm>
            <a:off x="3845260" y="2261799"/>
            <a:ext cx="320630" cy="639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842087" y="3399081"/>
            <a:ext cx="320337" cy="638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802389" y="2266559"/>
            <a:ext cx="318736" cy="635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847636" y="2261798"/>
            <a:ext cx="9547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166372" y="2904644"/>
            <a:ext cx="9547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847637" y="2261799"/>
            <a:ext cx="1" cy="1140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4165093" y="2899884"/>
            <a:ext cx="1" cy="1140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166372" y="4041133"/>
            <a:ext cx="9547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5117458" y="2896710"/>
            <a:ext cx="1" cy="1140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71451" y="2480487"/>
            <a:ext cx="352375" cy="258839"/>
          </a:xfrm>
          <a:prstGeom prst="rect">
            <a:avLst/>
          </a:prstGeom>
          <a:noFill/>
        </p:spPr>
        <p:txBody>
          <a:bodyPr wrap="square" rtlCol="0">
            <a:spAutoFit/>
          </a:bodyPr>
          <a:lstStyle/>
          <a:p>
            <a:pPr defTabSz="932597"/>
            <a:r>
              <a:rPr lang="en-US" sz="1049" dirty="0">
                <a:solidFill>
                  <a:prstClr val="black"/>
                </a:solidFill>
                <a:latin typeface="Calibri"/>
              </a:rPr>
              <a:t>27</a:t>
            </a:r>
          </a:p>
        </p:txBody>
      </p:sp>
      <p:sp>
        <p:nvSpPr>
          <p:cNvPr id="70" name="TextBox 69"/>
          <p:cNvSpPr txBox="1"/>
          <p:nvPr/>
        </p:nvSpPr>
        <p:spPr>
          <a:xfrm>
            <a:off x="4082560" y="3286823"/>
            <a:ext cx="352375" cy="258839"/>
          </a:xfrm>
          <a:prstGeom prst="rect">
            <a:avLst/>
          </a:prstGeom>
          <a:noFill/>
        </p:spPr>
        <p:txBody>
          <a:bodyPr wrap="square" rtlCol="0">
            <a:spAutoFit/>
          </a:bodyPr>
          <a:lstStyle/>
          <a:p>
            <a:pPr defTabSz="932597"/>
            <a:r>
              <a:rPr lang="en-US" sz="1049" dirty="0">
                <a:solidFill>
                  <a:prstClr val="black"/>
                </a:solidFill>
                <a:latin typeface="Calibri"/>
              </a:rPr>
              <a:t>27</a:t>
            </a:r>
          </a:p>
        </p:txBody>
      </p:sp>
      <p:sp>
        <p:nvSpPr>
          <p:cNvPr id="71" name="TextBox 70"/>
          <p:cNvSpPr txBox="1"/>
          <p:nvPr/>
        </p:nvSpPr>
        <p:spPr>
          <a:xfrm>
            <a:off x="4482553" y="3829671"/>
            <a:ext cx="438881" cy="258839"/>
          </a:xfrm>
          <a:prstGeom prst="rect">
            <a:avLst/>
          </a:prstGeom>
          <a:noFill/>
        </p:spPr>
        <p:txBody>
          <a:bodyPr wrap="square" rtlCol="0">
            <a:spAutoFit/>
          </a:bodyPr>
          <a:lstStyle/>
          <a:p>
            <a:pPr defTabSz="932597"/>
            <a:r>
              <a:rPr lang="en-US" sz="1049" dirty="0">
                <a:solidFill>
                  <a:prstClr val="black"/>
                </a:solidFill>
                <a:latin typeface="Calibri"/>
              </a:rPr>
              <a:t>256</a:t>
            </a:r>
          </a:p>
        </p:txBody>
      </p:sp>
      <p:sp>
        <p:nvSpPr>
          <p:cNvPr id="72" name="TextBox 71"/>
          <p:cNvSpPr txBox="1"/>
          <p:nvPr/>
        </p:nvSpPr>
        <p:spPr>
          <a:xfrm>
            <a:off x="5139859" y="3977589"/>
            <a:ext cx="742252" cy="423508"/>
          </a:xfrm>
          <a:prstGeom prst="rect">
            <a:avLst/>
          </a:prstGeom>
          <a:noFill/>
        </p:spPr>
        <p:txBody>
          <a:bodyPr wrap="square" rtlCol="0">
            <a:spAutoFit/>
          </a:bodyPr>
          <a:lstStyle/>
          <a:p>
            <a:pPr defTabSz="932597"/>
            <a:r>
              <a:rPr lang="en-US" sz="1049" dirty="0">
                <a:solidFill>
                  <a:prstClr val="black"/>
                </a:solidFill>
                <a:latin typeface="Calibri"/>
              </a:rPr>
              <a:t>Max</a:t>
            </a:r>
            <a:br>
              <a:rPr lang="en-US" sz="1049" dirty="0">
                <a:solidFill>
                  <a:prstClr val="black"/>
                </a:solidFill>
                <a:latin typeface="Calibri"/>
              </a:rPr>
            </a:br>
            <a:r>
              <a:rPr lang="en-US" sz="1049" dirty="0">
                <a:solidFill>
                  <a:prstClr val="black"/>
                </a:solidFill>
                <a:latin typeface="Calibri"/>
              </a:rPr>
              <a:t>pooling</a:t>
            </a:r>
          </a:p>
        </p:txBody>
      </p:sp>
      <p:cxnSp>
        <p:nvCxnSpPr>
          <p:cNvPr id="73" name="Straight Connector 72"/>
          <p:cNvCxnSpPr/>
          <p:nvPr/>
        </p:nvCxnSpPr>
        <p:spPr>
          <a:xfrm>
            <a:off x="4775249" y="3111534"/>
            <a:ext cx="115310" cy="181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73874" y="3109842"/>
            <a:ext cx="0" cy="265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891876" y="3292728"/>
            <a:ext cx="0" cy="269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604088" y="3115837"/>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sp>
        <p:nvSpPr>
          <p:cNvPr id="77" name="TextBox 76"/>
          <p:cNvSpPr txBox="1"/>
          <p:nvPr/>
        </p:nvSpPr>
        <p:spPr>
          <a:xfrm>
            <a:off x="4661699" y="3374124"/>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cxnSp>
        <p:nvCxnSpPr>
          <p:cNvPr id="78" name="Straight Connector 77"/>
          <p:cNvCxnSpPr/>
          <p:nvPr/>
        </p:nvCxnSpPr>
        <p:spPr>
          <a:xfrm>
            <a:off x="4770710" y="3110913"/>
            <a:ext cx="812327" cy="16710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4891877" y="3275217"/>
            <a:ext cx="691160" cy="28845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4889769" y="3275793"/>
            <a:ext cx="689053" cy="169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773003" y="3371679"/>
            <a:ext cx="117479" cy="190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456346" y="2520524"/>
            <a:ext cx="225623" cy="449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616643" y="2523674"/>
            <a:ext cx="220861" cy="440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460310" y="2528461"/>
            <a:ext cx="1" cy="810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5676179" y="2960199"/>
            <a:ext cx="1" cy="810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6836706" y="2970517"/>
            <a:ext cx="1" cy="798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452371" y="2523698"/>
            <a:ext cx="11642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671414" y="2966547"/>
            <a:ext cx="11642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680938" y="3766534"/>
            <a:ext cx="11595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516510" y="2619661"/>
            <a:ext cx="352375"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91" name="TextBox 90"/>
          <p:cNvSpPr txBox="1"/>
          <p:nvPr/>
        </p:nvSpPr>
        <p:spPr>
          <a:xfrm>
            <a:off x="5651270" y="3223534"/>
            <a:ext cx="352375"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92" name="TextBox 91"/>
          <p:cNvSpPr txBox="1"/>
          <p:nvPr/>
        </p:nvSpPr>
        <p:spPr>
          <a:xfrm>
            <a:off x="6084506" y="3544273"/>
            <a:ext cx="484520" cy="258839"/>
          </a:xfrm>
          <a:prstGeom prst="rect">
            <a:avLst/>
          </a:prstGeom>
          <a:noFill/>
        </p:spPr>
        <p:txBody>
          <a:bodyPr wrap="square" rtlCol="0">
            <a:spAutoFit/>
          </a:bodyPr>
          <a:lstStyle/>
          <a:p>
            <a:pPr defTabSz="932597"/>
            <a:r>
              <a:rPr lang="en-US" sz="1049" dirty="0">
                <a:solidFill>
                  <a:prstClr val="black"/>
                </a:solidFill>
                <a:latin typeface="Calibri"/>
              </a:rPr>
              <a:t>384</a:t>
            </a:r>
          </a:p>
        </p:txBody>
      </p:sp>
      <p:cxnSp>
        <p:nvCxnSpPr>
          <p:cNvPr id="93" name="Straight Connector 92"/>
          <p:cNvCxnSpPr/>
          <p:nvPr/>
        </p:nvCxnSpPr>
        <p:spPr>
          <a:xfrm>
            <a:off x="6265344" y="3010339"/>
            <a:ext cx="115310" cy="181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263969" y="3008647"/>
            <a:ext cx="0" cy="265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381971" y="3191532"/>
            <a:ext cx="0" cy="269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6094182" y="3014640"/>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sp>
        <p:nvSpPr>
          <p:cNvPr id="97" name="TextBox 96"/>
          <p:cNvSpPr txBox="1"/>
          <p:nvPr/>
        </p:nvSpPr>
        <p:spPr>
          <a:xfrm>
            <a:off x="6151794" y="3272928"/>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cxnSp>
        <p:nvCxnSpPr>
          <p:cNvPr id="98" name="Straight Connector 97"/>
          <p:cNvCxnSpPr/>
          <p:nvPr/>
        </p:nvCxnSpPr>
        <p:spPr>
          <a:xfrm>
            <a:off x="6260805" y="3009717"/>
            <a:ext cx="812327" cy="16710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381972" y="3174022"/>
            <a:ext cx="691160" cy="28845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6379864" y="3174598"/>
            <a:ext cx="689053" cy="169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263098" y="3270483"/>
            <a:ext cx="117479" cy="190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682820" y="3087327"/>
            <a:ext cx="115310" cy="181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681445" y="3085636"/>
            <a:ext cx="0" cy="265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799447" y="3268520"/>
            <a:ext cx="0" cy="269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511659" y="3091630"/>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sp>
        <p:nvSpPr>
          <p:cNvPr id="106" name="TextBox 105"/>
          <p:cNvSpPr txBox="1"/>
          <p:nvPr/>
        </p:nvSpPr>
        <p:spPr>
          <a:xfrm>
            <a:off x="7569271" y="3349918"/>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cxnSp>
        <p:nvCxnSpPr>
          <p:cNvPr id="107" name="Straight Connector 106"/>
          <p:cNvCxnSpPr/>
          <p:nvPr/>
        </p:nvCxnSpPr>
        <p:spPr>
          <a:xfrm>
            <a:off x="7678283" y="3086707"/>
            <a:ext cx="812327" cy="16710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7799449" y="3251011"/>
            <a:ext cx="691160" cy="28845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797342" y="3251587"/>
            <a:ext cx="689053" cy="169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680575" y="3347472"/>
            <a:ext cx="117479" cy="190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6984284" y="2621597"/>
            <a:ext cx="484520"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112" name="TextBox 111"/>
          <p:cNvSpPr txBox="1"/>
          <p:nvPr/>
        </p:nvSpPr>
        <p:spPr>
          <a:xfrm>
            <a:off x="7074759" y="3212063"/>
            <a:ext cx="484520"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113" name="TextBox 112"/>
          <p:cNvSpPr txBox="1"/>
          <p:nvPr/>
        </p:nvSpPr>
        <p:spPr>
          <a:xfrm>
            <a:off x="7489038" y="3545391"/>
            <a:ext cx="484520" cy="258839"/>
          </a:xfrm>
          <a:prstGeom prst="rect">
            <a:avLst/>
          </a:prstGeom>
          <a:noFill/>
        </p:spPr>
        <p:txBody>
          <a:bodyPr wrap="square" rtlCol="0">
            <a:spAutoFit/>
          </a:bodyPr>
          <a:lstStyle/>
          <a:p>
            <a:pPr defTabSz="932597"/>
            <a:r>
              <a:rPr lang="en-US" sz="1049" dirty="0">
                <a:solidFill>
                  <a:prstClr val="black"/>
                </a:solidFill>
                <a:latin typeface="Calibri"/>
              </a:rPr>
              <a:t>384</a:t>
            </a:r>
          </a:p>
        </p:txBody>
      </p:sp>
      <p:cxnSp>
        <p:nvCxnSpPr>
          <p:cNvPr id="114" name="Straight Connector 113"/>
          <p:cNvCxnSpPr/>
          <p:nvPr/>
        </p:nvCxnSpPr>
        <p:spPr>
          <a:xfrm>
            <a:off x="6918226" y="3315748"/>
            <a:ext cx="225623" cy="449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078524" y="2518911"/>
            <a:ext cx="220861" cy="440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6922190" y="2523698"/>
            <a:ext cx="1" cy="810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7138059" y="2955437"/>
            <a:ext cx="1" cy="810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914251" y="2518936"/>
            <a:ext cx="11642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133296" y="2961785"/>
            <a:ext cx="11642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914105" y="2516556"/>
            <a:ext cx="225623" cy="449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297569" y="2960198"/>
            <a:ext cx="1" cy="810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139728" y="3768120"/>
            <a:ext cx="11642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359454" y="3227992"/>
            <a:ext cx="279361"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633269" y="3763357"/>
            <a:ext cx="7309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409464" y="2523673"/>
            <a:ext cx="7309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8409464" y="2523674"/>
            <a:ext cx="219043" cy="446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0412" y="2523674"/>
            <a:ext cx="219043" cy="446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9359454" y="2961787"/>
            <a:ext cx="0" cy="80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8626835" y="2955437"/>
            <a:ext cx="1672" cy="815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flipV="1">
            <a:off x="8401359" y="3334002"/>
            <a:ext cx="225285" cy="43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8484803" y="2633280"/>
            <a:ext cx="352375"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132" name="TextBox 131"/>
          <p:cNvSpPr txBox="1"/>
          <p:nvPr/>
        </p:nvSpPr>
        <p:spPr>
          <a:xfrm>
            <a:off x="8550969" y="3208593"/>
            <a:ext cx="352375"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133" name="TextBox 132"/>
          <p:cNvSpPr txBox="1"/>
          <p:nvPr/>
        </p:nvSpPr>
        <p:spPr>
          <a:xfrm>
            <a:off x="8774398" y="3546299"/>
            <a:ext cx="463900" cy="258839"/>
          </a:xfrm>
          <a:prstGeom prst="rect">
            <a:avLst/>
          </a:prstGeom>
          <a:noFill/>
        </p:spPr>
        <p:txBody>
          <a:bodyPr wrap="square" rtlCol="0">
            <a:spAutoFit/>
          </a:bodyPr>
          <a:lstStyle/>
          <a:p>
            <a:pPr defTabSz="932597"/>
            <a:r>
              <a:rPr lang="en-US" sz="1049" dirty="0">
                <a:solidFill>
                  <a:prstClr val="black"/>
                </a:solidFill>
                <a:latin typeface="Calibri"/>
              </a:rPr>
              <a:t>256</a:t>
            </a:r>
          </a:p>
        </p:txBody>
      </p:sp>
      <p:sp>
        <p:nvSpPr>
          <p:cNvPr id="134" name="TextBox 133"/>
          <p:cNvSpPr txBox="1"/>
          <p:nvPr/>
        </p:nvSpPr>
        <p:spPr>
          <a:xfrm>
            <a:off x="8993981" y="3744793"/>
            <a:ext cx="670231" cy="423508"/>
          </a:xfrm>
          <a:prstGeom prst="rect">
            <a:avLst/>
          </a:prstGeom>
          <a:noFill/>
        </p:spPr>
        <p:txBody>
          <a:bodyPr wrap="square" rtlCol="0">
            <a:spAutoFit/>
          </a:bodyPr>
          <a:lstStyle/>
          <a:p>
            <a:pPr defTabSz="932597"/>
            <a:r>
              <a:rPr lang="en-US" sz="1049" dirty="0">
                <a:solidFill>
                  <a:prstClr val="black"/>
                </a:solidFill>
                <a:latin typeface="Calibri"/>
              </a:rPr>
              <a:t>Max</a:t>
            </a:r>
          </a:p>
          <a:p>
            <a:pPr defTabSz="932597"/>
            <a:r>
              <a:rPr lang="en-US" sz="1049" dirty="0">
                <a:solidFill>
                  <a:prstClr val="black"/>
                </a:solidFill>
                <a:latin typeface="Calibri"/>
              </a:rPr>
              <a:t>pooling</a:t>
            </a:r>
          </a:p>
        </p:txBody>
      </p:sp>
      <p:cxnSp>
        <p:nvCxnSpPr>
          <p:cNvPr id="135" name="Straight Connector 134"/>
          <p:cNvCxnSpPr/>
          <p:nvPr/>
        </p:nvCxnSpPr>
        <p:spPr>
          <a:xfrm>
            <a:off x="9854685" y="3231807"/>
            <a:ext cx="24126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0327693" y="3226097"/>
            <a:ext cx="219043"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9626117" y="2786391"/>
            <a:ext cx="228567" cy="115394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a:endParaRPr>
          </a:p>
        </p:txBody>
      </p:sp>
      <p:sp>
        <p:nvSpPr>
          <p:cNvPr id="138" name="Rectangle 137"/>
          <p:cNvSpPr/>
          <p:nvPr/>
        </p:nvSpPr>
        <p:spPr>
          <a:xfrm>
            <a:off x="10104078" y="2780044"/>
            <a:ext cx="228567" cy="1164532"/>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a:endParaRPr>
          </a:p>
        </p:txBody>
      </p:sp>
      <p:sp>
        <p:nvSpPr>
          <p:cNvPr id="139" name="Rectangle 138"/>
          <p:cNvSpPr/>
          <p:nvPr/>
        </p:nvSpPr>
        <p:spPr>
          <a:xfrm>
            <a:off x="10567179" y="2853443"/>
            <a:ext cx="220822" cy="750354"/>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a:endParaRPr>
          </a:p>
        </p:txBody>
      </p:sp>
      <p:sp>
        <p:nvSpPr>
          <p:cNvPr id="140" name="TextBox 139"/>
          <p:cNvSpPr txBox="1"/>
          <p:nvPr/>
        </p:nvSpPr>
        <p:spPr>
          <a:xfrm>
            <a:off x="9507845" y="3889837"/>
            <a:ext cx="670231" cy="258839"/>
          </a:xfrm>
          <a:prstGeom prst="rect">
            <a:avLst/>
          </a:prstGeom>
          <a:noFill/>
        </p:spPr>
        <p:txBody>
          <a:bodyPr wrap="square" rtlCol="0">
            <a:spAutoFit/>
          </a:bodyPr>
          <a:lstStyle/>
          <a:p>
            <a:pPr defTabSz="932597"/>
            <a:r>
              <a:rPr lang="en-US" sz="1049" dirty="0">
                <a:solidFill>
                  <a:prstClr val="black"/>
                </a:solidFill>
                <a:latin typeface="Calibri"/>
              </a:rPr>
              <a:t>4096</a:t>
            </a:r>
          </a:p>
        </p:txBody>
      </p:sp>
      <p:sp>
        <p:nvSpPr>
          <p:cNvPr id="141" name="TextBox 140"/>
          <p:cNvSpPr txBox="1"/>
          <p:nvPr/>
        </p:nvSpPr>
        <p:spPr>
          <a:xfrm>
            <a:off x="9993551" y="3889837"/>
            <a:ext cx="670231" cy="258839"/>
          </a:xfrm>
          <a:prstGeom prst="rect">
            <a:avLst/>
          </a:prstGeom>
          <a:noFill/>
        </p:spPr>
        <p:txBody>
          <a:bodyPr wrap="square" rtlCol="0">
            <a:spAutoFit/>
          </a:bodyPr>
          <a:lstStyle/>
          <a:p>
            <a:pPr defTabSz="932597"/>
            <a:r>
              <a:rPr lang="en-US" sz="1049" dirty="0">
                <a:solidFill>
                  <a:prstClr val="black"/>
                </a:solidFill>
                <a:latin typeface="Calibri"/>
              </a:rPr>
              <a:t>4096</a:t>
            </a:r>
          </a:p>
        </p:txBody>
      </p:sp>
      <p:sp>
        <p:nvSpPr>
          <p:cNvPr id="142" name="TextBox 141"/>
          <p:cNvSpPr txBox="1"/>
          <p:nvPr/>
        </p:nvSpPr>
        <p:spPr>
          <a:xfrm>
            <a:off x="10452887" y="3584792"/>
            <a:ext cx="670231" cy="258839"/>
          </a:xfrm>
          <a:prstGeom prst="rect">
            <a:avLst/>
          </a:prstGeom>
          <a:noFill/>
        </p:spPr>
        <p:txBody>
          <a:bodyPr wrap="square" rtlCol="0">
            <a:spAutoFit/>
          </a:bodyPr>
          <a:lstStyle/>
          <a:p>
            <a:pPr defTabSz="932597"/>
            <a:r>
              <a:rPr lang="en-US" sz="1049" dirty="0">
                <a:solidFill>
                  <a:prstClr val="black"/>
                </a:solidFill>
                <a:latin typeface="Calibri"/>
              </a:rPr>
              <a:t>1000</a:t>
            </a:r>
          </a:p>
        </p:txBody>
      </p:sp>
      <p:sp>
        <p:nvSpPr>
          <p:cNvPr id="143" name="TextBox 142"/>
          <p:cNvSpPr txBox="1"/>
          <p:nvPr/>
        </p:nvSpPr>
        <p:spPr>
          <a:xfrm>
            <a:off x="9474518" y="2504074"/>
            <a:ext cx="670231" cy="258839"/>
          </a:xfrm>
          <a:prstGeom prst="rect">
            <a:avLst/>
          </a:prstGeom>
          <a:noFill/>
        </p:spPr>
        <p:txBody>
          <a:bodyPr wrap="square" rtlCol="0">
            <a:spAutoFit/>
          </a:bodyPr>
          <a:lstStyle/>
          <a:p>
            <a:pPr defTabSz="932597"/>
            <a:r>
              <a:rPr lang="en-US" sz="1049" dirty="0">
                <a:solidFill>
                  <a:prstClr val="black"/>
                </a:solidFill>
                <a:latin typeface="Calibri"/>
              </a:rPr>
              <a:t>dense</a:t>
            </a:r>
          </a:p>
        </p:txBody>
      </p:sp>
      <p:cxnSp>
        <p:nvCxnSpPr>
          <p:cNvPr id="144" name="Straight Connector 143"/>
          <p:cNvCxnSpPr/>
          <p:nvPr/>
        </p:nvCxnSpPr>
        <p:spPr>
          <a:xfrm>
            <a:off x="8633269" y="2968134"/>
            <a:ext cx="7261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809581" y="3401459"/>
            <a:ext cx="522204" cy="576696"/>
          </a:xfrm>
          <a:prstGeom prst="rect">
            <a:avLst/>
          </a:prstGeom>
          <a:noFill/>
        </p:spPr>
        <p:txBody>
          <a:bodyPr wrap="square" rtlCol="0">
            <a:spAutoFit/>
          </a:bodyPr>
          <a:lstStyle/>
          <a:p>
            <a:pPr algn="ctr" defTabSz="932597"/>
            <a:r>
              <a:rPr lang="en-US" sz="1049" dirty="0">
                <a:solidFill>
                  <a:prstClr val="black"/>
                </a:solidFill>
                <a:latin typeface="Calibri"/>
              </a:rPr>
              <a:t>Input Image (RGB)</a:t>
            </a:r>
          </a:p>
        </p:txBody>
      </p:sp>
      <p:sp>
        <p:nvSpPr>
          <p:cNvPr id="146" name="TextBox 145"/>
          <p:cNvSpPr txBox="1"/>
          <p:nvPr/>
        </p:nvSpPr>
        <p:spPr>
          <a:xfrm>
            <a:off x="9944352" y="2504074"/>
            <a:ext cx="670231" cy="258839"/>
          </a:xfrm>
          <a:prstGeom prst="rect">
            <a:avLst/>
          </a:prstGeom>
          <a:noFill/>
        </p:spPr>
        <p:txBody>
          <a:bodyPr wrap="square" rtlCol="0">
            <a:spAutoFit/>
          </a:bodyPr>
          <a:lstStyle/>
          <a:p>
            <a:pPr defTabSz="932597"/>
            <a:r>
              <a:rPr lang="en-US" sz="1049" dirty="0">
                <a:solidFill>
                  <a:prstClr val="black"/>
                </a:solidFill>
                <a:latin typeface="Calibri"/>
              </a:rPr>
              <a:t>dense</a:t>
            </a:r>
          </a:p>
        </p:txBody>
      </p:sp>
      <p:sp>
        <p:nvSpPr>
          <p:cNvPr id="147" name="TextBox 146"/>
          <p:cNvSpPr txBox="1"/>
          <p:nvPr/>
        </p:nvSpPr>
        <p:spPr>
          <a:xfrm>
            <a:off x="10432613" y="2611205"/>
            <a:ext cx="670231" cy="258839"/>
          </a:xfrm>
          <a:prstGeom prst="rect">
            <a:avLst/>
          </a:prstGeom>
          <a:noFill/>
        </p:spPr>
        <p:txBody>
          <a:bodyPr wrap="square" rtlCol="0">
            <a:spAutoFit/>
          </a:bodyPr>
          <a:lstStyle/>
          <a:p>
            <a:pPr defTabSz="932597"/>
            <a:r>
              <a:rPr lang="en-US" sz="1049" dirty="0">
                <a:solidFill>
                  <a:prstClr val="black"/>
                </a:solidFill>
                <a:latin typeface="Calibri"/>
              </a:rPr>
              <a:t>dense</a:t>
            </a:r>
          </a:p>
        </p:txBody>
      </p:sp>
    </p:spTree>
    <p:extLst>
      <p:ext uri="{BB962C8B-B14F-4D97-AF65-F5344CB8AC3E}">
        <p14:creationId xmlns:p14="http://schemas.microsoft.com/office/powerpoint/2010/main" val="624248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Revolution of depth</a:t>
            </a:r>
          </a:p>
        </p:txBody>
      </p:sp>
      <p:sp>
        <p:nvSpPr>
          <p:cNvPr id="3" name="Slide Number Placeholder 2"/>
          <p:cNvSpPr>
            <a:spLocks noGrp="1"/>
          </p:cNvSpPr>
          <p:nvPr>
            <p:ph type="sldNum" sz="quarter" idx="12"/>
          </p:nvPr>
        </p:nvSpPr>
        <p:spPr/>
        <p:txBody>
          <a:bodyPr/>
          <a:lstStyle/>
          <a:p>
            <a:pPr defTabSz="932597"/>
            <a:fld id="{A8DCD60D-DC47-461B-87AC-2A7750B5FA6E}" type="slidenum">
              <a:rPr lang="en-US">
                <a:solidFill>
                  <a:prstClr val="black">
                    <a:tint val="75000"/>
                  </a:prstClr>
                </a:solidFill>
                <a:latin typeface="Calibri"/>
              </a:rPr>
              <a:pPr defTabSz="932597"/>
              <a:t>49</a:t>
            </a:fld>
            <a:endParaRPr lang="en-US">
              <a:solidFill>
                <a:prstClr val="black">
                  <a:tint val="75000"/>
                </a:prstClr>
              </a:solidFill>
              <a:latin typeface="Calibri"/>
            </a:endParaRPr>
          </a:p>
        </p:txBody>
      </p:sp>
      <p:grpSp>
        <p:nvGrpSpPr>
          <p:cNvPr id="15" name="Group 14"/>
          <p:cNvGrpSpPr/>
          <p:nvPr/>
        </p:nvGrpSpPr>
        <p:grpSpPr>
          <a:xfrm>
            <a:off x="340846" y="1724597"/>
            <a:ext cx="3404932" cy="2087643"/>
            <a:chOff x="457201" y="1690688"/>
            <a:chExt cx="3338945" cy="2047186"/>
          </a:xfrm>
        </p:grpSpPr>
        <p:pic>
          <p:nvPicPr>
            <p:cNvPr id="9" name="Picture 8"/>
            <p:cNvPicPr>
              <a:picLocks noChangeAspect="1"/>
            </p:cNvPicPr>
            <p:nvPr/>
          </p:nvPicPr>
          <p:blipFill>
            <a:blip r:embed="rId3"/>
            <a:stretch>
              <a:fillRect/>
            </a:stretch>
          </p:blipFill>
          <p:spPr>
            <a:xfrm>
              <a:off x="2448454" y="1690688"/>
              <a:ext cx="1347692" cy="2047186"/>
            </a:xfrm>
            <a:prstGeom prst="rect">
              <a:avLst/>
            </a:prstGeom>
          </p:spPr>
        </p:pic>
        <p:sp>
          <p:nvSpPr>
            <p:cNvPr id="12" name="TextBox 11"/>
            <p:cNvSpPr txBox="1"/>
            <p:nvPr/>
          </p:nvSpPr>
          <p:spPr>
            <a:xfrm>
              <a:off x="457201" y="1690688"/>
              <a:ext cx="1991253" cy="720299"/>
            </a:xfrm>
            <a:prstGeom prst="rect">
              <a:avLst/>
            </a:prstGeom>
            <a:noFill/>
          </p:spPr>
          <p:txBody>
            <a:bodyPr wrap="square" rtlCol="0">
              <a:spAutoFit/>
            </a:bodyPr>
            <a:lstStyle/>
            <a:p>
              <a:pPr algn="ctr" defTabSz="932597"/>
              <a:r>
                <a:rPr lang="en-US" sz="2040" dirty="0">
                  <a:solidFill>
                    <a:prstClr val="black"/>
                  </a:solidFill>
                  <a:latin typeface="Calibri"/>
                </a:rPr>
                <a:t>AlexNet, 8 layers</a:t>
              </a:r>
            </a:p>
            <a:p>
              <a:pPr algn="ctr" defTabSz="932597"/>
              <a:r>
                <a:rPr lang="en-US" sz="2040" dirty="0">
                  <a:solidFill>
                    <a:prstClr val="black"/>
                  </a:solidFill>
                  <a:latin typeface="Calibri"/>
                </a:rPr>
                <a:t>(ILSVRC 2012)</a:t>
              </a:r>
            </a:p>
          </p:txBody>
        </p:sp>
      </p:grpSp>
      <p:grpSp>
        <p:nvGrpSpPr>
          <p:cNvPr id="14" name="Group 13"/>
          <p:cNvGrpSpPr/>
          <p:nvPr/>
        </p:nvGrpSpPr>
        <p:grpSpPr>
          <a:xfrm>
            <a:off x="4076909" y="1724597"/>
            <a:ext cx="3404932" cy="5049601"/>
            <a:chOff x="3671456" y="1690688"/>
            <a:chExt cx="3338945" cy="4951742"/>
          </a:xfrm>
        </p:grpSpPr>
        <p:pic>
          <p:nvPicPr>
            <p:cNvPr id="8" name="Picture 7"/>
            <p:cNvPicPr>
              <a:picLocks noChangeAspect="1"/>
            </p:cNvPicPr>
            <p:nvPr/>
          </p:nvPicPr>
          <p:blipFill>
            <a:blip r:embed="rId4"/>
            <a:stretch>
              <a:fillRect/>
            </a:stretch>
          </p:blipFill>
          <p:spPr>
            <a:xfrm>
              <a:off x="5662709" y="1690688"/>
              <a:ext cx="1347692" cy="4951742"/>
            </a:xfrm>
            <a:prstGeom prst="rect">
              <a:avLst/>
            </a:prstGeom>
          </p:spPr>
        </p:pic>
        <p:sp>
          <p:nvSpPr>
            <p:cNvPr id="13" name="TextBox 12"/>
            <p:cNvSpPr txBox="1"/>
            <p:nvPr/>
          </p:nvSpPr>
          <p:spPr>
            <a:xfrm>
              <a:off x="3671456" y="1690688"/>
              <a:ext cx="1991253" cy="720197"/>
            </a:xfrm>
            <a:prstGeom prst="rect">
              <a:avLst/>
            </a:prstGeom>
            <a:noFill/>
          </p:spPr>
          <p:txBody>
            <a:bodyPr wrap="square" rtlCol="0">
              <a:spAutoFit/>
            </a:bodyPr>
            <a:lstStyle/>
            <a:p>
              <a:pPr algn="ctr" defTabSz="932597"/>
              <a:r>
                <a:rPr lang="en-US" sz="2040" dirty="0">
                  <a:solidFill>
                    <a:prstClr val="black"/>
                  </a:solidFill>
                  <a:latin typeface="Calibri"/>
                </a:rPr>
                <a:t>VGG, 19 layers</a:t>
              </a:r>
            </a:p>
            <a:p>
              <a:pPr algn="ctr" defTabSz="932597"/>
              <a:r>
                <a:rPr lang="en-US" sz="2040" dirty="0">
                  <a:solidFill>
                    <a:prstClr val="black"/>
                  </a:solidFill>
                  <a:latin typeface="Calibri"/>
                </a:rPr>
                <a:t>(ILSVRC 2014)</a:t>
              </a:r>
            </a:p>
          </p:txBody>
        </p:sp>
      </p:grpSp>
      <p:pic>
        <p:nvPicPr>
          <p:cNvPr id="129" name="Picture 128"/>
          <p:cNvPicPr>
            <a:picLocks noChangeAspect="1"/>
          </p:cNvPicPr>
          <p:nvPr/>
        </p:nvPicPr>
        <p:blipFill>
          <a:blip r:embed="rId5"/>
          <a:stretch>
            <a:fillRect/>
          </a:stretch>
        </p:blipFill>
        <p:spPr>
          <a:xfrm>
            <a:off x="10199463" y="1504122"/>
            <a:ext cx="1238637" cy="5489908"/>
          </a:xfrm>
          <a:prstGeom prst="rect">
            <a:avLst/>
          </a:prstGeom>
        </p:spPr>
      </p:pic>
      <p:sp>
        <p:nvSpPr>
          <p:cNvPr id="130" name="TextBox 129"/>
          <p:cNvSpPr txBox="1"/>
          <p:nvPr/>
        </p:nvSpPr>
        <p:spPr>
          <a:xfrm>
            <a:off x="7663156" y="1724597"/>
            <a:ext cx="2521617" cy="734534"/>
          </a:xfrm>
          <a:prstGeom prst="rect">
            <a:avLst/>
          </a:prstGeom>
          <a:noFill/>
        </p:spPr>
        <p:txBody>
          <a:bodyPr wrap="square" rtlCol="0">
            <a:spAutoFit/>
          </a:bodyPr>
          <a:lstStyle/>
          <a:p>
            <a:pPr algn="ctr" defTabSz="932597"/>
            <a:r>
              <a:rPr lang="en-US" sz="2040" dirty="0">
                <a:solidFill>
                  <a:prstClr val="black"/>
                </a:solidFill>
                <a:latin typeface="Calibri"/>
              </a:rPr>
              <a:t>GoogleNet, 22 layers</a:t>
            </a:r>
          </a:p>
          <a:p>
            <a:pPr algn="ctr" defTabSz="932597"/>
            <a:r>
              <a:rPr lang="en-US" sz="2040" dirty="0">
                <a:solidFill>
                  <a:prstClr val="black"/>
                </a:solidFill>
                <a:latin typeface="Calibri"/>
              </a:rPr>
              <a:t>(ILSVRC 2014)</a:t>
            </a:r>
          </a:p>
        </p:txBody>
      </p:sp>
      <p:sp>
        <p:nvSpPr>
          <p:cNvPr id="11" name="Rectangle 10"/>
          <p:cNvSpPr/>
          <p:nvPr/>
        </p:nvSpPr>
        <p:spPr>
          <a:xfrm>
            <a:off x="103824" y="6526737"/>
            <a:ext cx="7331349" cy="444174"/>
          </a:xfrm>
          <a:prstGeom prst="rect">
            <a:avLst/>
          </a:prstGeom>
        </p:spPr>
        <p:txBody>
          <a:bodyPr wrap="none">
            <a:spAutoFit/>
          </a:bodyPr>
          <a:lstStyle/>
          <a:p>
            <a:pPr defTabSz="932597"/>
            <a:r>
              <a:rPr lang="en-US" sz="2230" i="1" dirty="0">
                <a:solidFill>
                  <a:srgbClr val="EEECE1">
                    <a:lumMod val="50000"/>
                  </a:srgbClr>
                </a:solidFill>
                <a:latin typeface="Calibri"/>
              </a:rPr>
              <a:t>ILSVRC (ImageNet Large Scale Visual Recognition Challenge) </a:t>
            </a:r>
          </a:p>
        </p:txBody>
      </p:sp>
    </p:spTree>
    <p:extLst>
      <p:ext uri="{BB962C8B-B14F-4D97-AF65-F5344CB8AC3E}">
        <p14:creationId xmlns:p14="http://schemas.microsoft.com/office/powerpoint/2010/main" val="214031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0" y="3900001"/>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1342069" y="4141175"/>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alt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rPr>
              <a:t>數位助理</a:t>
            </a:r>
            <a:endParaRPr kumimoji="0" 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0" name="Rectangle 39"/>
          <p:cNvSpPr/>
          <p:nvPr/>
        </p:nvSpPr>
        <p:spPr bwMode="auto">
          <a:xfrm>
            <a:off x="3983248" y="4141175"/>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alt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rPr>
              <a:t>應用程式</a:t>
            </a:r>
            <a:endParaRPr kumimoji="0" 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p:cNvSpPr/>
          <p:nvPr/>
        </p:nvSpPr>
        <p:spPr bwMode="auto">
          <a:xfrm>
            <a:off x="6624427" y="4141175"/>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alt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rPr>
              <a:t>服務</a:t>
            </a:r>
            <a:endParaRPr kumimoji="0" 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2" name="Rectangle 41"/>
          <p:cNvSpPr/>
          <p:nvPr/>
        </p:nvSpPr>
        <p:spPr bwMode="auto">
          <a:xfrm>
            <a:off x="9265606" y="4141175"/>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alt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rPr>
              <a:t>平台</a:t>
            </a:r>
            <a:endParaRPr kumimoji="0" 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35" name="Oval 34"/>
          <p:cNvSpPr/>
          <p:nvPr/>
        </p:nvSpPr>
        <p:spPr bwMode="auto">
          <a:xfrm>
            <a:off x="2192969" y="3836501"/>
            <a:ext cx="127000" cy="1270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3" name="Group 42"/>
          <p:cNvGrpSpPr/>
          <p:nvPr/>
        </p:nvGrpSpPr>
        <p:grpSpPr>
          <a:xfrm>
            <a:off x="1977633" y="2892107"/>
            <a:ext cx="557672" cy="557672"/>
            <a:chOff x="1990795" y="2892107"/>
            <a:chExt cx="557672" cy="557672"/>
          </a:xfrm>
        </p:grpSpPr>
        <p:sp>
          <p:nvSpPr>
            <p:cNvPr id="44" name="Freeform: Shape 43"/>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5" name="Freeform: Shape 44"/>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chemeClr val="bg1">
                <a:lumMod val="7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sp>
        <p:nvSpPr>
          <p:cNvPr id="38" name="Oval 37"/>
          <p:cNvSpPr/>
          <p:nvPr/>
        </p:nvSpPr>
        <p:spPr bwMode="auto">
          <a:xfrm>
            <a:off x="10116506" y="3836501"/>
            <a:ext cx="127000" cy="1270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6" name="Group 45"/>
          <p:cNvGrpSpPr/>
          <p:nvPr/>
        </p:nvGrpSpPr>
        <p:grpSpPr>
          <a:xfrm>
            <a:off x="9944942" y="2951551"/>
            <a:ext cx="470128" cy="438784"/>
            <a:chOff x="2028485" y="5305924"/>
            <a:chExt cx="546628" cy="510184"/>
          </a:xfrm>
        </p:grpSpPr>
        <p:sp>
          <p:nvSpPr>
            <p:cNvPr id="47" name="Rectangle 37"/>
            <p:cNvSpPr>
              <a:spLocks noChangeArrowheads="1"/>
            </p:cNvSpPr>
            <p:nvPr/>
          </p:nvSpPr>
          <p:spPr bwMode="auto">
            <a:xfrm>
              <a:off x="2219269" y="5305924"/>
              <a:ext cx="162917" cy="160772"/>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48" name="Rectangle 38"/>
            <p:cNvSpPr>
              <a:spLocks noChangeArrowheads="1"/>
            </p:cNvSpPr>
            <p:nvPr/>
          </p:nvSpPr>
          <p:spPr bwMode="auto">
            <a:xfrm>
              <a:off x="2028485" y="5657479"/>
              <a:ext cx="160773"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49" name="Rectangle 39"/>
            <p:cNvSpPr>
              <a:spLocks noChangeArrowheads="1"/>
            </p:cNvSpPr>
            <p:nvPr/>
          </p:nvSpPr>
          <p:spPr bwMode="auto">
            <a:xfrm>
              <a:off x="2412196" y="5657479"/>
              <a:ext cx="162917"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0" name="Line 40"/>
            <p:cNvSpPr>
              <a:spLocks noChangeShapeType="1"/>
            </p:cNvSpPr>
            <p:nvPr/>
          </p:nvSpPr>
          <p:spPr bwMode="auto">
            <a:xfrm flipH="1" flipV="1">
              <a:off x="2345744"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1" name="Line 41"/>
            <p:cNvSpPr>
              <a:spLocks noChangeShapeType="1"/>
            </p:cNvSpPr>
            <p:nvPr/>
          </p:nvSpPr>
          <p:spPr bwMode="auto">
            <a:xfrm>
              <a:off x="2187114" y="5734650"/>
              <a:ext cx="225082"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2" name="Line 42"/>
            <p:cNvSpPr>
              <a:spLocks noChangeShapeType="1"/>
            </p:cNvSpPr>
            <p:nvPr/>
          </p:nvSpPr>
          <p:spPr bwMode="auto">
            <a:xfrm flipH="1">
              <a:off x="2152816"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6" name="Oval 35"/>
          <p:cNvSpPr/>
          <p:nvPr/>
        </p:nvSpPr>
        <p:spPr bwMode="auto">
          <a:xfrm>
            <a:off x="4834148" y="3836501"/>
            <a:ext cx="127000" cy="1270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3" name="Group 14"/>
          <p:cNvGrpSpPr>
            <a:grpSpLocks noChangeAspect="1"/>
          </p:cNvGrpSpPr>
          <p:nvPr/>
        </p:nvGrpSpPr>
        <p:grpSpPr bwMode="auto">
          <a:xfrm>
            <a:off x="4767242" y="2969557"/>
            <a:ext cx="260812" cy="402772"/>
            <a:chOff x="2912" y="2002"/>
            <a:chExt cx="158" cy="244"/>
          </a:xfrm>
        </p:grpSpPr>
        <p:sp>
          <p:nvSpPr>
            <p:cNvPr id="54" name="Rectangle 15"/>
            <p:cNvSpPr>
              <a:spLocks noChangeArrowheads="1"/>
            </p:cNvSpPr>
            <p:nvPr/>
          </p:nvSpPr>
          <p:spPr bwMode="auto">
            <a:xfrm>
              <a:off x="2912" y="2002"/>
              <a:ext cx="67" cy="65"/>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5" name="Rectangle 16"/>
            <p:cNvSpPr>
              <a:spLocks noChangeArrowheads="1"/>
            </p:cNvSpPr>
            <p:nvPr/>
          </p:nvSpPr>
          <p:spPr bwMode="auto">
            <a:xfrm>
              <a:off x="3004" y="2002"/>
              <a:ext cx="66" cy="65"/>
            </a:xfrm>
            <a:prstGeom prst="rect">
              <a:avLst/>
            </a:prstGeom>
            <a:solidFill>
              <a:schemeClr val="bg1">
                <a:lumMod val="65000"/>
              </a:schemeClr>
            </a:solidFill>
            <a:ln w="19050">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6" name="Rectangle 17"/>
            <p:cNvSpPr>
              <a:spLocks noChangeArrowheads="1"/>
            </p:cNvSpPr>
            <p:nvPr/>
          </p:nvSpPr>
          <p:spPr bwMode="auto">
            <a:xfrm>
              <a:off x="2912" y="2180"/>
              <a:ext cx="67"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8" name="Rectangle 18"/>
            <p:cNvSpPr>
              <a:spLocks noChangeArrowheads="1"/>
            </p:cNvSpPr>
            <p:nvPr/>
          </p:nvSpPr>
          <p:spPr bwMode="auto">
            <a:xfrm>
              <a:off x="2912" y="2091"/>
              <a:ext cx="158"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7" name="Oval 36"/>
          <p:cNvSpPr/>
          <p:nvPr/>
        </p:nvSpPr>
        <p:spPr bwMode="auto">
          <a:xfrm>
            <a:off x="7475327" y="3836501"/>
            <a:ext cx="127000" cy="1270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1" name="Group 27"/>
          <p:cNvGrpSpPr>
            <a:grpSpLocks noChangeAspect="1"/>
          </p:cNvGrpSpPr>
          <p:nvPr/>
        </p:nvGrpSpPr>
        <p:grpSpPr bwMode="auto">
          <a:xfrm>
            <a:off x="7324925" y="2980030"/>
            <a:ext cx="427804" cy="381826"/>
            <a:chOff x="3810" y="2105"/>
            <a:chExt cx="214" cy="191"/>
          </a:xfrm>
        </p:grpSpPr>
        <p:sp>
          <p:nvSpPr>
            <p:cNvPr id="83"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4" name="Line 29"/>
            <p:cNvSpPr>
              <a:spLocks noChangeShapeType="1"/>
            </p:cNvSpPr>
            <p:nvPr/>
          </p:nvSpPr>
          <p:spPr bwMode="auto">
            <a:xfrm>
              <a:off x="3931" y="2250"/>
              <a:ext cx="0"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548" name="Rectangle 547"/>
          <p:cNvSpPr/>
          <p:nvPr/>
        </p:nvSpPr>
        <p:spPr bwMode="auto">
          <a:xfrm>
            <a:off x="2243320" y="635951"/>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0" cap="none" spc="0" normalizeH="0" baseline="0" noProof="0" dirty="0">
                <a:ln>
                  <a:noFill/>
                </a:ln>
                <a:gradFill>
                  <a:gsLst>
                    <a:gs pos="13317">
                      <a:srgbClr val="353535"/>
                    </a:gs>
                    <a:gs pos="73000">
                      <a:srgbClr val="353535"/>
                    </a:gs>
                  </a:gsLst>
                  <a:lin ang="5400000" scaled="0"/>
                </a:gradFill>
                <a:effectLst/>
                <a:uLnTx/>
                <a:uFillTx/>
                <a:latin typeface="Segoe UI Light"/>
                <a:ea typeface="+mn-ea"/>
                <a:cs typeface="+mn-cs"/>
              </a:rPr>
              <a:t>Microsoft – Democratizing AI</a:t>
            </a:r>
          </a:p>
        </p:txBody>
      </p:sp>
      <p:sp>
        <p:nvSpPr>
          <p:cNvPr id="549" name="Rectangle 548"/>
          <p:cNvSpPr/>
          <p:nvPr/>
        </p:nvSpPr>
        <p:spPr bwMode="auto">
          <a:xfrm>
            <a:off x="2243320" y="1372576"/>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altLang="en-US" sz="2400" b="0" i="0" u="none" strike="noStrike" kern="0" cap="none" spc="30" normalizeH="0" baseline="0" noProof="0" dirty="0">
                <a:ln>
                  <a:noFill/>
                </a:ln>
                <a:gradFill>
                  <a:gsLst>
                    <a:gs pos="40708">
                      <a:srgbClr val="0078D7"/>
                    </a:gs>
                    <a:gs pos="75000">
                      <a:srgbClr val="0078D7"/>
                    </a:gs>
                  </a:gsLst>
                  <a:lin ang="5400000" scaled="0"/>
                </a:gradFill>
                <a:effectLst/>
                <a:uLnTx/>
                <a:uFillTx/>
                <a:latin typeface="Segoe UI Semilight" panose="020B0402040204020203" pitchFamily="34" charset="0"/>
                <a:ea typeface="+mn-ea"/>
                <a:cs typeface="Segoe UI Semilight" panose="020B0402040204020203" pitchFamily="34" charset="0"/>
              </a:rPr>
              <a:t>提供給所有個人與組織所用</a:t>
            </a:r>
            <a:endParaRPr kumimoji="0" lang="en-US" sz="2400" b="0" i="0" u="none" strike="noStrike" kern="0" cap="none" spc="30" normalizeH="0" baseline="0" noProof="0" dirty="0">
              <a:ln>
                <a:noFill/>
              </a:ln>
              <a:gradFill>
                <a:gsLst>
                  <a:gs pos="40708">
                    <a:srgbClr val="0078D7"/>
                  </a:gs>
                  <a:gs pos="75000">
                    <a:srgbClr val="0078D7"/>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 name="Group 1">
            <a:extLst>
              <a:ext uri="{FF2B5EF4-FFF2-40B4-BE49-F238E27FC236}">
                <a16:creationId xmlns:a16="http://schemas.microsoft.com/office/drawing/2014/main" id="{23DB40F6-7C8C-465A-8019-1A6950E40D5E}"/>
              </a:ext>
            </a:extLst>
          </p:cNvPr>
          <p:cNvGrpSpPr/>
          <p:nvPr/>
        </p:nvGrpSpPr>
        <p:grpSpPr>
          <a:xfrm>
            <a:off x="1933620" y="4681822"/>
            <a:ext cx="9691446" cy="461342"/>
            <a:chOff x="1933620" y="4681822"/>
            <a:chExt cx="9691446" cy="461342"/>
          </a:xfrm>
        </p:grpSpPr>
        <p:sp>
          <p:nvSpPr>
            <p:cNvPr id="57" name="Rectangle 56">
              <a:extLst>
                <a:ext uri="{FF2B5EF4-FFF2-40B4-BE49-F238E27FC236}">
                  <a16:creationId xmlns:a16="http://schemas.microsoft.com/office/drawing/2014/main" id="{1013BB14-3C8E-4312-9818-A32A0989EFD3}"/>
                </a:ext>
              </a:extLst>
            </p:cNvPr>
            <p:cNvSpPr/>
            <p:nvPr/>
          </p:nvSpPr>
          <p:spPr bwMode="auto">
            <a:xfrm>
              <a:off x="1933620" y="4681822"/>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80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Cortana</a:t>
              </a:r>
            </a:p>
          </p:txBody>
        </p:sp>
        <p:sp>
          <p:nvSpPr>
            <p:cNvPr id="59" name="Rectangle 58">
              <a:extLst>
                <a:ext uri="{FF2B5EF4-FFF2-40B4-BE49-F238E27FC236}">
                  <a16:creationId xmlns:a16="http://schemas.microsoft.com/office/drawing/2014/main" id="{8741C387-8351-4A68-A9C5-4E2C1D409624}"/>
                </a:ext>
              </a:extLst>
            </p:cNvPr>
            <p:cNvSpPr/>
            <p:nvPr/>
          </p:nvSpPr>
          <p:spPr bwMode="auto">
            <a:xfrm>
              <a:off x="4175339" y="4681822"/>
              <a:ext cx="1835080"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Office 365 </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Dynamics 365</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SwiftKey</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Pix</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Customer Service and Support</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Skype</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err="1">
                  <a:ln>
                    <a:noFill/>
                  </a:ln>
                  <a:solidFill>
                    <a:srgbClr val="002050"/>
                  </a:solidFill>
                  <a:effectLst/>
                  <a:uLnTx/>
                  <a:uFillTx/>
                  <a:latin typeface="Segoe UI Semilight"/>
                  <a:ea typeface="+mn-ea"/>
                  <a:cs typeface="Segoe UI Semilight" panose="020B0402040204020203" pitchFamily="34" charset="0"/>
                </a:rPr>
                <a:t>Calendar.help</a:t>
              </a:r>
              <a:endPar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endParaRPr>
            </a:p>
          </p:txBody>
        </p:sp>
        <p:sp>
          <p:nvSpPr>
            <p:cNvPr id="60" name="Rectangle 59">
              <a:extLst>
                <a:ext uri="{FF2B5EF4-FFF2-40B4-BE49-F238E27FC236}">
                  <a16:creationId xmlns:a16="http://schemas.microsoft.com/office/drawing/2014/main" id="{470C62C4-B36E-4801-9F15-49F2ED3D765A}"/>
                </a:ext>
              </a:extLst>
            </p:cNvPr>
            <p:cNvSpPr/>
            <p:nvPr/>
          </p:nvSpPr>
          <p:spPr bwMode="auto">
            <a:xfrm>
              <a:off x="7070529" y="4695636"/>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Cortana Intelligence</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Cognitive Services</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Bot Framework</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Cortana Devices SDK</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Cognitive Toolkit</a:t>
              </a:r>
            </a:p>
          </p:txBody>
        </p:sp>
        <p:sp>
          <p:nvSpPr>
            <p:cNvPr id="62" name="Rectangle 61">
              <a:extLst>
                <a:ext uri="{FF2B5EF4-FFF2-40B4-BE49-F238E27FC236}">
                  <a16:creationId xmlns:a16="http://schemas.microsoft.com/office/drawing/2014/main" id="{C1F64A02-2C04-4AB2-8108-1DFA1F92CEB7}"/>
                </a:ext>
              </a:extLst>
            </p:cNvPr>
            <p:cNvSpPr/>
            <p:nvPr/>
          </p:nvSpPr>
          <p:spPr bwMode="auto">
            <a:xfrm>
              <a:off x="9387598" y="4681822"/>
              <a:ext cx="2237468" cy="4613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Azure Machine Learning</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Azure N Series</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FPGA</a:t>
              </a:r>
            </a:p>
          </p:txBody>
        </p:sp>
      </p:grpSp>
    </p:spTree>
    <p:extLst>
      <p:ext uri="{BB962C8B-B14F-4D97-AF65-F5344CB8AC3E}">
        <p14:creationId xmlns:p14="http://schemas.microsoft.com/office/powerpoint/2010/main" val="10438551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299"/>
                                          </p:stCondLst>
                                        </p:cTn>
                                        <p:tgtEl>
                                          <p:spTgt spid="35"/>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300" fill="hold"/>
                                        <p:tgtEl>
                                          <p:spTgt spid="35"/>
                                        </p:tgtEl>
                                      </p:cBhvr>
                                      <p:by x="0" y="0"/>
                                    </p:animScale>
                                  </p:childTnLst>
                                </p:cTn>
                              </p:par>
                              <p:par>
                                <p:cTn id="9" presetID="1" presetClass="entr" presetSubtype="0" fill="hold" grpId="0" nodeType="withEffect">
                                  <p:stCondLst>
                                    <p:cond delay="100"/>
                                  </p:stCondLst>
                                  <p:childTnLst>
                                    <p:set>
                                      <p:cBhvr>
                                        <p:cTn id="10" dur="1" fill="hold">
                                          <p:stCondLst>
                                            <p:cond delay="299"/>
                                          </p:stCondLst>
                                        </p:cTn>
                                        <p:tgtEl>
                                          <p:spTgt spid="36"/>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300" fill="hold"/>
                                        <p:tgtEl>
                                          <p:spTgt spid="36"/>
                                        </p:tgtEl>
                                      </p:cBhvr>
                                      <p:by x="0" y="0"/>
                                    </p:animScale>
                                  </p:childTnLst>
                                </p:cTn>
                              </p:par>
                              <p:par>
                                <p:cTn id="13" presetID="1" presetClass="entr" presetSubtype="0" fill="hold" grpId="0" nodeType="withEffect">
                                  <p:stCondLst>
                                    <p:cond delay="200"/>
                                  </p:stCondLst>
                                  <p:childTnLst>
                                    <p:set>
                                      <p:cBhvr>
                                        <p:cTn id="14" dur="1" fill="hold">
                                          <p:stCondLst>
                                            <p:cond delay="299"/>
                                          </p:stCondLst>
                                        </p:cTn>
                                        <p:tgtEl>
                                          <p:spTgt spid="37"/>
                                        </p:tgtEl>
                                        <p:attrNameLst>
                                          <p:attrName>style.visibility</p:attrName>
                                        </p:attrNameLst>
                                      </p:cBhvr>
                                      <p:to>
                                        <p:strVal val="visible"/>
                                      </p:to>
                                    </p:set>
                                  </p:childTnLst>
                                </p:cTn>
                              </p:par>
                              <p:par>
                                <p:cTn id="15" presetID="6" presetClass="emph" presetSubtype="0" accel="100000" autoRev="1" fill="hold" grpId="1" nodeType="withEffect">
                                  <p:stCondLst>
                                    <p:cond delay="200"/>
                                  </p:stCondLst>
                                  <p:childTnLst>
                                    <p:animScale>
                                      <p:cBhvr>
                                        <p:cTn id="16" dur="300" fill="hold"/>
                                        <p:tgtEl>
                                          <p:spTgt spid="37"/>
                                        </p:tgtEl>
                                      </p:cBhvr>
                                      <p:by x="0" y="0"/>
                                    </p:animScale>
                                  </p:childTnLst>
                                </p:cTn>
                              </p:par>
                              <p:par>
                                <p:cTn id="17" presetID="1" presetClass="entr" presetSubtype="0" fill="hold" grpId="0" nodeType="withEffect">
                                  <p:stCondLst>
                                    <p:cond delay="300"/>
                                  </p:stCondLst>
                                  <p:childTnLst>
                                    <p:set>
                                      <p:cBhvr>
                                        <p:cTn id="18" dur="1" fill="hold">
                                          <p:stCondLst>
                                            <p:cond delay="299"/>
                                          </p:stCondLst>
                                        </p:cTn>
                                        <p:tgtEl>
                                          <p:spTgt spid="38"/>
                                        </p:tgtEl>
                                        <p:attrNameLst>
                                          <p:attrName>style.visibility</p:attrName>
                                        </p:attrNameLst>
                                      </p:cBhvr>
                                      <p:to>
                                        <p:strVal val="visible"/>
                                      </p:to>
                                    </p:set>
                                  </p:childTnLst>
                                </p:cTn>
                              </p:par>
                              <p:par>
                                <p:cTn id="19" presetID="6" presetClass="emph" presetSubtype="0" accel="100000" autoRev="1" fill="hold" grpId="1" nodeType="withEffect">
                                  <p:stCondLst>
                                    <p:cond delay="300"/>
                                  </p:stCondLst>
                                  <p:childTnLst>
                                    <p:animScale>
                                      <p:cBhvr>
                                        <p:cTn id="20" dur="300" fill="hold"/>
                                        <p:tgtEl>
                                          <p:spTgt spid="38"/>
                                        </p:tgtEl>
                                      </p:cBhvr>
                                      <p:by x="0" y="0"/>
                                    </p:animScale>
                                  </p:childTnLst>
                                </p:cTn>
                              </p:par>
                              <p:par>
                                <p:cTn id="21" presetID="1" presetClass="entr" presetSubtype="0" fill="hold" nodeType="withEffect">
                                  <p:stCondLst>
                                    <p:cond delay="0"/>
                                  </p:stCondLst>
                                  <p:childTnLst>
                                    <p:set>
                                      <p:cBhvr>
                                        <p:cTn id="22" dur="1" fill="hold">
                                          <p:stCondLst>
                                            <p:cond delay="299"/>
                                          </p:stCondLst>
                                        </p:cTn>
                                        <p:tgtEl>
                                          <p:spTgt spid="43"/>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300" fill="hold"/>
                                        <p:tgtEl>
                                          <p:spTgt spid="43"/>
                                        </p:tgtEl>
                                      </p:cBhvr>
                                      <p:by x="0" y="0"/>
                                    </p:animScale>
                                  </p:childTnLst>
                                </p:cTn>
                              </p:par>
                              <p:par>
                                <p:cTn id="25" presetID="1" presetClass="entr" presetSubtype="0" fill="hold" nodeType="withEffect">
                                  <p:stCondLst>
                                    <p:cond delay="100"/>
                                  </p:stCondLst>
                                  <p:childTnLst>
                                    <p:set>
                                      <p:cBhvr>
                                        <p:cTn id="26" dur="1" fill="hold">
                                          <p:stCondLst>
                                            <p:cond delay="299"/>
                                          </p:stCondLst>
                                        </p:cTn>
                                        <p:tgtEl>
                                          <p:spTgt spid="53"/>
                                        </p:tgtEl>
                                        <p:attrNameLst>
                                          <p:attrName>style.visibility</p:attrName>
                                        </p:attrNameLst>
                                      </p:cBhvr>
                                      <p:to>
                                        <p:strVal val="visible"/>
                                      </p:to>
                                    </p:set>
                                  </p:childTnLst>
                                </p:cTn>
                              </p:par>
                              <p:par>
                                <p:cTn id="27" presetID="6" presetClass="emph" presetSubtype="0" accel="100000" autoRev="1" fill="hold" nodeType="withEffect">
                                  <p:stCondLst>
                                    <p:cond delay="100"/>
                                  </p:stCondLst>
                                  <p:childTnLst>
                                    <p:animScale>
                                      <p:cBhvr>
                                        <p:cTn id="28" dur="300" fill="hold"/>
                                        <p:tgtEl>
                                          <p:spTgt spid="53"/>
                                        </p:tgtEl>
                                      </p:cBhvr>
                                      <p:by x="0" y="0"/>
                                    </p:animScale>
                                  </p:childTnLst>
                                </p:cTn>
                              </p:par>
                              <p:par>
                                <p:cTn id="29" presetID="1" presetClass="entr" presetSubtype="0" fill="hold" nodeType="withEffect">
                                  <p:stCondLst>
                                    <p:cond delay="200"/>
                                  </p:stCondLst>
                                  <p:childTnLst>
                                    <p:set>
                                      <p:cBhvr>
                                        <p:cTn id="30" dur="1" fill="hold">
                                          <p:stCondLst>
                                            <p:cond delay="299"/>
                                          </p:stCondLst>
                                        </p:cTn>
                                        <p:tgtEl>
                                          <p:spTgt spid="61"/>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300" fill="hold"/>
                                        <p:tgtEl>
                                          <p:spTgt spid="61"/>
                                        </p:tgtEl>
                                      </p:cBhvr>
                                      <p:by x="0" y="0"/>
                                    </p:animScale>
                                  </p:childTnLst>
                                </p:cTn>
                              </p:par>
                              <p:par>
                                <p:cTn id="33" presetID="1" presetClass="entr" presetSubtype="0" fill="hold" nodeType="withEffect">
                                  <p:stCondLst>
                                    <p:cond delay="300"/>
                                  </p:stCondLst>
                                  <p:childTnLst>
                                    <p:set>
                                      <p:cBhvr>
                                        <p:cTn id="34" dur="1" fill="hold">
                                          <p:stCondLst>
                                            <p:cond delay="299"/>
                                          </p:stCondLst>
                                        </p:cTn>
                                        <p:tgtEl>
                                          <p:spTgt spid="46"/>
                                        </p:tgtEl>
                                        <p:attrNameLst>
                                          <p:attrName>style.visibility</p:attrName>
                                        </p:attrNameLst>
                                      </p:cBhvr>
                                      <p:to>
                                        <p:strVal val="visible"/>
                                      </p:to>
                                    </p:set>
                                  </p:childTnLst>
                                </p:cTn>
                              </p:par>
                              <p:par>
                                <p:cTn id="35" presetID="6" presetClass="emph" presetSubtype="0" accel="100000" autoRev="1" fill="hold" nodeType="withEffect">
                                  <p:stCondLst>
                                    <p:cond delay="300"/>
                                  </p:stCondLst>
                                  <p:childTnLst>
                                    <p:animScale>
                                      <p:cBhvr>
                                        <p:cTn id="36" dur="300" fill="hold"/>
                                        <p:tgtEl>
                                          <p:spTgt spid="46"/>
                                        </p:tgtEl>
                                      </p:cBhvr>
                                      <p:by x="0" y="0"/>
                                    </p:animScale>
                                  </p:childTnLst>
                                </p:cTn>
                              </p:par>
                              <p:par>
                                <p:cTn id="37" presetID="10" presetClass="entr" presetSubtype="0" fill="hold" grpId="0" nodeType="withEffect">
                                  <p:stCondLst>
                                    <p:cond delay="3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par>
                                <p:cTn id="40" presetID="42" presetClass="path" presetSubtype="0" decel="100000" fill="hold" grpId="1" nodeType="withEffect">
                                  <p:stCondLst>
                                    <p:cond delay="150"/>
                                  </p:stCondLst>
                                  <p:childTnLst>
                                    <p:animMotion origin="layout" path="M 1.18203E-6 -2.66001E-6 L 1.18203E-6 0.10554 " pathEditMode="relative" rAng="0" ptsTypes="AA">
                                      <p:cBhvr>
                                        <p:cTn id="41" dur="400" spd="-100000" fill="hold"/>
                                        <p:tgtEl>
                                          <p:spTgt spid="39"/>
                                        </p:tgtEl>
                                        <p:attrNameLst>
                                          <p:attrName>ppt_x</p:attrName>
                                          <p:attrName>ppt_y</p:attrName>
                                        </p:attrNameLst>
                                      </p:cBhvr>
                                      <p:rCtr x="0" y="5266"/>
                                    </p:animMotion>
                                  </p:childTnLst>
                                </p:cTn>
                              </p:par>
                              <p:par>
                                <p:cTn id="42" presetID="10" presetClass="entr" presetSubtype="0" fill="hold" grpId="0" nodeType="withEffect">
                                  <p:stCondLst>
                                    <p:cond delay="40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250"/>
                                        <p:tgtEl>
                                          <p:spTgt spid="40"/>
                                        </p:tgtEl>
                                      </p:cBhvr>
                                    </p:animEffect>
                                  </p:childTnLst>
                                </p:cTn>
                              </p:par>
                              <p:par>
                                <p:cTn id="45" presetID="42" presetClass="path" presetSubtype="0" decel="100000" fill="hold" grpId="1" nodeType="withEffect">
                                  <p:stCondLst>
                                    <p:cond delay="250"/>
                                  </p:stCondLst>
                                  <p:childTnLst>
                                    <p:animMotion origin="layout" path="M 1.18203E-6 -2.66001E-6 L 1.18203E-6 0.10554 " pathEditMode="relative" rAng="0" ptsTypes="AA">
                                      <p:cBhvr>
                                        <p:cTn id="46" dur="400" spd="-100000" fill="hold"/>
                                        <p:tgtEl>
                                          <p:spTgt spid="40"/>
                                        </p:tgtEl>
                                        <p:attrNameLst>
                                          <p:attrName>ppt_x</p:attrName>
                                          <p:attrName>ppt_y</p:attrName>
                                        </p:attrNameLst>
                                      </p:cBhvr>
                                      <p:rCtr x="0" y="5266"/>
                                    </p:animMotion>
                                  </p:childTnLst>
                                </p:cTn>
                              </p:par>
                              <p:par>
                                <p:cTn id="47" presetID="10" presetClass="entr" presetSubtype="0" fill="hold" grpId="0" nodeType="withEffect">
                                  <p:stCondLst>
                                    <p:cond delay="50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250"/>
                                        <p:tgtEl>
                                          <p:spTgt spid="41"/>
                                        </p:tgtEl>
                                      </p:cBhvr>
                                    </p:animEffect>
                                  </p:childTnLst>
                                </p:cTn>
                              </p:par>
                              <p:par>
                                <p:cTn id="50" presetID="42" presetClass="path" presetSubtype="0" decel="100000" fill="hold" grpId="1" nodeType="withEffect">
                                  <p:stCondLst>
                                    <p:cond delay="350"/>
                                  </p:stCondLst>
                                  <p:childTnLst>
                                    <p:animMotion origin="layout" path="M 1.18203E-6 -2.66001E-6 L 1.18203E-6 0.10554 " pathEditMode="relative" rAng="0" ptsTypes="AA">
                                      <p:cBhvr>
                                        <p:cTn id="51" dur="400" spd="-100000" fill="hold"/>
                                        <p:tgtEl>
                                          <p:spTgt spid="41"/>
                                        </p:tgtEl>
                                        <p:attrNameLst>
                                          <p:attrName>ppt_x</p:attrName>
                                          <p:attrName>ppt_y</p:attrName>
                                        </p:attrNameLst>
                                      </p:cBhvr>
                                      <p:rCtr x="0" y="5266"/>
                                    </p:animMotion>
                                  </p:childTnLst>
                                </p:cTn>
                              </p:par>
                              <p:par>
                                <p:cTn id="52" presetID="10" presetClass="entr" presetSubtype="0" fill="hold" grpId="0" nodeType="withEffect">
                                  <p:stCondLst>
                                    <p:cond delay="60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250"/>
                                        <p:tgtEl>
                                          <p:spTgt spid="42"/>
                                        </p:tgtEl>
                                      </p:cBhvr>
                                    </p:animEffect>
                                  </p:childTnLst>
                                </p:cTn>
                              </p:par>
                              <p:par>
                                <p:cTn id="55" presetID="42" presetClass="path" presetSubtype="0" decel="100000" fill="hold" grpId="1" nodeType="withEffect">
                                  <p:stCondLst>
                                    <p:cond delay="450"/>
                                  </p:stCondLst>
                                  <p:childTnLst>
                                    <p:animMotion origin="layout" path="M 1.18203E-6 -2.66001E-6 L 1.18203E-6 0.10554 " pathEditMode="relative" rAng="0" ptsTypes="AA">
                                      <p:cBhvr>
                                        <p:cTn id="56" dur="400" spd="-100000" fill="hold"/>
                                        <p:tgtEl>
                                          <p:spTgt spid="42"/>
                                        </p:tgtEl>
                                        <p:attrNameLst>
                                          <p:attrName>ppt_x</p:attrName>
                                          <p:attrName>ppt_y</p:attrName>
                                        </p:attrNameLst>
                                      </p:cBhvr>
                                      <p:rCtr x="0" y="5266"/>
                                    </p:animMotion>
                                  </p:childTnLst>
                                </p:cTn>
                              </p:par>
                              <p:par>
                                <p:cTn id="57" presetID="10" presetClass="entr" presetSubtype="0" fill="hold" grpId="0" nodeType="withEffect">
                                  <p:stCondLst>
                                    <p:cond delay="200"/>
                                  </p:stCondLst>
                                  <p:childTnLst>
                                    <p:set>
                                      <p:cBhvr>
                                        <p:cTn id="58" dur="1" fill="hold">
                                          <p:stCondLst>
                                            <p:cond delay="0"/>
                                          </p:stCondLst>
                                        </p:cTn>
                                        <p:tgtEl>
                                          <p:spTgt spid="548"/>
                                        </p:tgtEl>
                                        <p:attrNameLst>
                                          <p:attrName>style.visibility</p:attrName>
                                        </p:attrNameLst>
                                      </p:cBhvr>
                                      <p:to>
                                        <p:strVal val="visible"/>
                                      </p:to>
                                    </p:set>
                                    <p:animEffect transition="in" filter="fade">
                                      <p:cBhvr>
                                        <p:cTn id="59" dur="250"/>
                                        <p:tgtEl>
                                          <p:spTgt spid="548"/>
                                        </p:tgtEl>
                                      </p:cBhvr>
                                    </p:animEffect>
                                  </p:childTnLst>
                                </p:cTn>
                              </p:par>
                              <p:par>
                                <p:cTn id="60" presetID="10" presetClass="entr" presetSubtype="0" fill="hold" grpId="0" nodeType="withEffect">
                                  <p:stCondLst>
                                    <p:cond delay="200"/>
                                  </p:stCondLst>
                                  <p:childTnLst>
                                    <p:set>
                                      <p:cBhvr>
                                        <p:cTn id="61" dur="1" fill="hold">
                                          <p:stCondLst>
                                            <p:cond delay="0"/>
                                          </p:stCondLst>
                                        </p:cTn>
                                        <p:tgtEl>
                                          <p:spTgt spid="549"/>
                                        </p:tgtEl>
                                        <p:attrNameLst>
                                          <p:attrName>style.visibility</p:attrName>
                                        </p:attrNameLst>
                                      </p:cBhvr>
                                      <p:to>
                                        <p:strVal val="visible"/>
                                      </p:to>
                                    </p:set>
                                    <p:animEffect transition="in" filter="fade">
                                      <p:cBhvr>
                                        <p:cTn id="62" dur="250"/>
                                        <p:tgtEl>
                                          <p:spTgt spid="549"/>
                                        </p:tgtEl>
                                      </p:cBhvr>
                                    </p:animEffect>
                                  </p:childTnLst>
                                </p:cTn>
                              </p:par>
                              <p:par>
                                <p:cTn id="63" presetID="42" presetClass="path" presetSubtype="0" decel="100000" fill="hold" grpId="1" nodeType="withEffect">
                                  <p:stCondLst>
                                    <p:cond delay="0"/>
                                  </p:stCondLst>
                                  <p:childTnLst>
                                    <p:animMotion origin="layout" path="M 0 -3.37267E-6 L 0 0.25012 " pathEditMode="relative" rAng="0" ptsTypes="AA">
                                      <p:cBhvr>
                                        <p:cTn id="64" dur="500" spd="-100000" fill="hold"/>
                                        <p:tgtEl>
                                          <p:spTgt spid="548"/>
                                        </p:tgtEl>
                                        <p:attrNameLst>
                                          <p:attrName>ppt_x</p:attrName>
                                          <p:attrName>ppt_y</p:attrName>
                                        </p:attrNameLst>
                                      </p:cBhvr>
                                      <p:rCtr x="0" y="12506"/>
                                    </p:animMotion>
                                  </p:childTnLst>
                                </p:cTn>
                              </p:par>
                              <p:par>
                                <p:cTn id="65" presetID="42" presetClass="path" presetSubtype="0" decel="100000" fill="hold" grpId="1" nodeType="withEffect">
                                  <p:stCondLst>
                                    <p:cond delay="0"/>
                                  </p:stCondLst>
                                  <p:childTnLst>
                                    <p:animMotion origin="layout" path="M 0 -4.3123E-6 L 0 0.25012 " pathEditMode="relative" rAng="0" ptsTypes="AA">
                                      <p:cBhvr>
                                        <p:cTn id="66" dur="500" spd="-100000" fill="hold"/>
                                        <p:tgtEl>
                                          <p:spTgt spid="549"/>
                                        </p:tgtEl>
                                        <p:attrNameLst>
                                          <p:attrName>ppt_x</p:attrName>
                                          <p:attrName>ppt_y</p:attrName>
                                        </p:attrNameLst>
                                      </p:cBhvr>
                                      <p:rCtr x="0" y="12506"/>
                                    </p:animMotion>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1000"/>
                                        <p:tgtEl>
                                          <p:spTgt spid="2"/>
                                        </p:tgtEl>
                                      </p:cBhvr>
                                    </p:animEffect>
                                    <p:anim calcmode="lin" valueType="num">
                                      <p:cBhvr>
                                        <p:cTn id="72" dur="1000" fill="hold"/>
                                        <p:tgtEl>
                                          <p:spTgt spid="2"/>
                                        </p:tgtEl>
                                        <p:attrNameLst>
                                          <p:attrName>ppt_x</p:attrName>
                                        </p:attrNameLst>
                                      </p:cBhvr>
                                      <p:tavLst>
                                        <p:tav tm="0">
                                          <p:val>
                                            <p:strVal val="#ppt_x"/>
                                          </p:val>
                                        </p:tav>
                                        <p:tav tm="100000">
                                          <p:val>
                                            <p:strVal val="#ppt_x"/>
                                          </p:val>
                                        </p:tav>
                                      </p:tavLst>
                                    </p:anim>
                                    <p:anim calcmode="lin" valueType="num">
                                      <p:cBhvr>
                                        <p:cTn id="7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P spid="40" grpId="1"/>
      <p:bldP spid="41" grpId="0"/>
      <p:bldP spid="41" grpId="1"/>
      <p:bldP spid="42" grpId="0"/>
      <p:bldP spid="42" grpId="1"/>
      <p:bldP spid="35" grpId="0" animBg="1"/>
      <p:bldP spid="35" grpId="1" animBg="1"/>
      <p:bldP spid="38" grpId="0" animBg="1"/>
      <p:bldP spid="38" grpId="1" animBg="1"/>
      <p:bldP spid="36" grpId="0" animBg="1"/>
      <p:bldP spid="36" grpId="1" animBg="1"/>
      <p:bldP spid="37" grpId="0" animBg="1"/>
      <p:bldP spid="37" grpId="1" animBg="1"/>
      <p:bldP spid="548" grpId="0"/>
      <p:bldP spid="548" grpId="1"/>
      <p:bldP spid="549" grpId="0"/>
      <p:bldP spid="549"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40847" y="1724597"/>
            <a:ext cx="2030606" cy="734534"/>
          </a:xfrm>
          <a:prstGeom prst="rect">
            <a:avLst/>
          </a:prstGeom>
          <a:noFill/>
        </p:spPr>
        <p:txBody>
          <a:bodyPr wrap="square" rtlCol="0">
            <a:spAutoFit/>
          </a:bodyPr>
          <a:lstStyle/>
          <a:p>
            <a:pPr algn="ctr" defTabSz="932597"/>
            <a:r>
              <a:rPr lang="en-US" sz="2040" dirty="0">
                <a:solidFill>
                  <a:prstClr val="black"/>
                </a:solidFill>
                <a:latin typeface="Calibri"/>
              </a:rPr>
              <a:t>AlexNet, 8 layers</a:t>
            </a:r>
          </a:p>
          <a:p>
            <a:pPr algn="ctr" defTabSz="932597"/>
            <a:r>
              <a:rPr lang="en-US" sz="2040" dirty="0">
                <a:solidFill>
                  <a:prstClr val="black"/>
                </a:solidFill>
                <a:latin typeface="Calibri"/>
              </a:rPr>
              <a:t>(ILSVRC 2012)</a:t>
            </a:r>
          </a:p>
        </p:txBody>
      </p:sp>
      <p:sp>
        <p:nvSpPr>
          <p:cNvPr id="2" name="Title 1"/>
          <p:cNvSpPr>
            <a:spLocks noGrp="1"/>
          </p:cNvSpPr>
          <p:nvPr>
            <p:ph type="title"/>
          </p:nvPr>
        </p:nvSpPr>
        <p:spPr/>
        <p:txBody>
          <a:bodyPr/>
          <a:lstStyle/>
          <a:p>
            <a:r>
              <a:rPr lang="en-US" dirty="0"/>
              <a:t>Revolution of depth</a:t>
            </a:r>
          </a:p>
        </p:txBody>
      </p:sp>
      <p:sp>
        <p:nvSpPr>
          <p:cNvPr id="4" name="Slide Number Placeholder 3"/>
          <p:cNvSpPr>
            <a:spLocks noGrp="1"/>
          </p:cNvSpPr>
          <p:nvPr>
            <p:ph type="sldNum" sz="quarter" idx="12"/>
          </p:nvPr>
        </p:nvSpPr>
        <p:spPr/>
        <p:txBody>
          <a:bodyPr/>
          <a:lstStyle/>
          <a:p>
            <a:pPr defTabSz="932597"/>
            <a:fld id="{A8DCD60D-DC47-461B-87AC-2A7750B5FA6E}" type="slidenum">
              <a:rPr lang="en-US">
                <a:solidFill>
                  <a:prstClr val="black">
                    <a:tint val="75000"/>
                  </a:prstClr>
                </a:solidFill>
                <a:latin typeface="Calibri"/>
              </a:rPr>
              <a:pPr defTabSz="932597"/>
              <a:t>50</a:t>
            </a:fld>
            <a:endParaRPr lang="en-US">
              <a:solidFill>
                <a:prstClr val="black">
                  <a:tint val="75000"/>
                </a:prstClr>
              </a:solidFill>
              <a:latin typeface="Calibri"/>
            </a:endParaRPr>
          </a:p>
        </p:txBody>
      </p:sp>
      <p:sp>
        <p:nvSpPr>
          <p:cNvPr id="16" name="TextBox 15"/>
          <p:cNvSpPr txBox="1"/>
          <p:nvPr/>
        </p:nvSpPr>
        <p:spPr>
          <a:xfrm>
            <a:off x="7471247" y="1724598"/>
            <a:ext cx="2318200" cy="734534"/>
          </a:xfrm>
          <a:prstGeom prst="rect">
            <a:avLst/>
          </a:prstGeom>
          <a:noFill/>
        </p:spPr>
        <p:txBody>
          <a:bodyPr wrap="square" rtlCol="0">
            <a:spAutoFit/>
          </a:bodyPr>
          <a:lstStyle/>
          <a:p>
            <a:pPr algn="ctr" defTabSz="932597"/>
            <a:r>
              <a:rPr lang="en-US" sz="2040" dirty="0">
                <a:solidFill>
                  <a:prstClr val="black"/>
                </a:solidFill>
                <a:latin typeface="Calibri"/>
              </a:rPr>
              <a:t>ResNet, </a:t>
            </a:r>
            <a:r>
              <a:rPr lang="en-US" sz="2040" dirty="0">
                <a:solidFill>
                  <a:srgbClr val="C00000"/>
                </a:solidFill>
                <a:latin typeface="Calibri"/>
              </a:rPr>
              <a:t>152 layers</a:t>
            </a:r>
          </a:p>
          <a:p>
            <a:pPr algn="ctr" defTabSz="932597"/>
            <a:r>
              <a:rPr lang="en-US" sz="2040" dirty="0">
                <a:solidFill>
                  <a:prstClr val="black"/>
                </a:solidFill>
                <a:latin typeface="Calibri"/>
              </a:rPr>
              <a:t>(ILSVRC 2015)</a:t>
            </a:r>
          </a:p>
        </p:txBody>
      </p:sp>
      <p:pic>
        <p:nvPicPr>
          <p:cNvPr id="6" name="Picture 5"/>
          <p:cNvPicPr>
            <a:picLocks noChangeAspect="1"/>
          </p:cNvPicPr>
          <p:nvPr/>
        </p:nvPicPr>
        <p:blipFill>
          <a:blip r:embed="rId3"/>
          <a:stretch>
            <a:fillRect/>
          </a:stretch>
        </p:blipFill>
        <p:spPr>
          <a:xfrm>
            <a:off x="6684281" y="1794802"/>
            <a:ext cx="220796" cy="811254"/>
          </a:xfrm>
          <a:prstGeom prst="rect">
            <a:avLst/>
          </a:prstGeom>
        </p:spPr>
      </p:pic>
      <p:pic>
        <p:nvPicPr>
          <p:cNvPr id="7" name="Picture 6"/>
          <p:cNvPicPr>
            <a:picLocks noChangeAspect="1"/>
          </p:cNvPicPr>
          <p:nvPr/>
        </p:nvPicPr>
        <p:blipFill>
          <a:blip r:embed="rId4"/>
          <a:stretch>
            <a:fillRect/>
          </a:stretch>
        </p:blipFill>
        <p:spPr>
          <a:xfrm>
            <a:off x="2948218" y="1724596"/>
            <a:ext cx="220796" cy="335395"/>
          </a:xfrm>
          <a:prstGeom prst="rect">
            <a:avLst/>
          </a:prstGeom>
        </p:spPr>
      </p:pic>
      <p:pic>
        <p:nvPicPr>
          <p:cNvPr id="10" name="Picture 9"/>
          <p:cNvPicPr>
            <a:picLocks noChangeAspect="1"/>
          </p:cNvPicPr>
          <p:nvPr/>
        </p:nvPicPr>
        <p:blipFill>
          <a:blip r:embed="rId5"/>
          <a:stretch>
            <a:fillRect/>
          </a:stretch>
        </p:blipFill>
        <p:spPr>
          <a:xfrm>
            <a:off x="10222906" y="363124"/>
            <a:ext cx="298218" cy="6527297"/>
          </a:xfrm>
          <a:prstGeom prst="rect">
            <a:avLst/>
          </a:prstGeom>
        </p:spPr>
      </p:pic>
      <p:sp>
        <p:nvSpPr>
          <p:cNvPr id="26" name="TextBox 25"/>
          <p:cNvSpPr txBox="1"/>
          <p:nvPr/>
        </p:nvSpPr>
        <p:spPr>
          <a:xfrm>
            <a:off x="4076909" y="1724597"/>
            <a:ext cx="2030606" cy="734430"/>
          </a:xfrm>
          <a:prstGeom prst="rect">
            <a:avLst/>
          </a:prstGeom>
          <a:noFill/>
        </p:spPr>
        <p:txBody>
          <a:bodyPr wrap="square" rtlCol="0">
            <a:spAutoFit/>
          </a:bodyPr>
          <a:lstStyle/>
          <a:p>
            <a:pPr algn="ctr" defTabSz="932597"/>
            <a:r>
              <a:rPr lang="en-US" sz="2040" dirty="0">
                <a:solidFill>
                  <a:prstClr val="black"/>
                </a:solidFill>
                <a:latin typeface="Calibri"/>
              </a:rPr>
              <a:t>VGG, 19 layers</a:t>
            </a:r>
          </a:p>
          <a:p>
            <a:pPr algn="ctr" defTabSz="932597"/>
            <a:r>
              <a:rPr lang="en-US" sz="2040" dirty="0">
                <a:solidFill>
                  <a:prstClr val="black"/>
                </a:solidFill>
                <a:latin typeface="Calibri"/>
              </a:rPr>
              <a:t>(ILSVRC 2014)</a:t>
            </a:r>
          </a:p>
        </p:txBody>
      </p:sp>
      <p:sp>
        <p:nvSpPr>
          <p:cNvPr id="3" name="TextBox 2"/>
          <p:cNvSpPr txBox="1"/>
          <p:nvPr/>
        </p:nvSpPr>
        <p:spPr>
          <a:xfrm>
            <a:off x="7824196" y="2540009"/>
            <a:ext cx="1454654" cy="478308"/>
          </a:xfrm>
          <a:prstGeom prst="rect">
            <a:avLst/>
          </a:prstGeom>
          <a:noFill/>
        </p:spPr>
        <p:txBody>
          <a:bodyPr wrap="square" rtlCol="0">
            <a:spAutoFit/>
          </a:bodyPr>
          <a:lstStyle/>
          <a:p>
            <a:pPr algn="ctr" defTabSz="932597"/>
            <a:r>
              <a:rPr lang="en-US" sz="2448" i="1" dirty="0">
                <a:solidFill>
                  <a:prstClr val="black"/>
                </a:solidFill>
                <a:latin typeface="Calibri"/>
              </a:rPr>
              <a:t>Microsoft</a:t>
            </a:r>
            <a:endParaRPr lang="en-US" sz="2230" i="1" dirty="0">
              <a:solidFill>
                <a:prstClr val="black"/>
              </a:solidFill>
              <a:latin typeface="Calibri"/>
            </a:endParaRPr>
          </a:p>
        </p:txBody>
      </p:sp>
      <p:sp>
        <p:nvSpPr>
          <p:cNvPr id="11" name="Rectangle 10"/>
          <p:cNvSpPr/>
          <p:nvPr/>
        </p:nvSpPr>
        <p:spPr>
          <a:xfrm>
            <a:off x="103824" y="6526737"/>
            <a:ext cx="7331349" cy="444174"/>
          </a:xfrm>
          <a:prstGeom prst="rect">
            <a:avLst/>
          </a:prstGeom>
        </p:spPr>
        <p:txBody>
          <a:bodyPr wrap="none">
            <a:spAutoFit/>
          </a:bodyPr>
          <a:lstStyle/>
          <a:p>
            <a:pPr defTabSz="932597"/>
            <a:r>
              <a:rPr lang="en-US" sz="2230" i="1" dirty="0">
                <a:solidFill>
                  <a:srgbClr val="EEECE1">
                    <a:lumMod val="50000"/>
                  </a:srgbClr>
                </a:solidFill>
                <a:latin typeface="Calibri"/>
              </a:rPr>
              <a:t>ILSVRC (ImageNet Large Scale Visual Recognition Challenge) </a:t>
            </a:r>
          </a:p>
        </p:txBody>
      </p:sp>
    </p:spTree>
    <p:extLst>
      <p:ext uri="{BB962C8B-B14F-4D97-AF65-F5344CB8AC3E}">
        <p14:creationId xmlns:p14="http://schemas.microsoft.com/office/powerpoint/2010/main" val="4273512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D6CD-3E98-4E3D-B18A-D9CA16A4D06C}"/>
              </a:ext>
            </a:extLst>
          </p:cNvPr>
          <p:cNvSpPr>
            <a:spLocks noGrp="1"/>
          </p:cNvSpPr>
          <p:nvPr>
            <p:ph type="title"/>
          </p:nvPr>
        </p:nvSpPr>
        <p:spPr/>
        <p:txBody>
          <a:bodyPr/>
          <a:lstStyle/>
          <a:p>
            <a:r>
              <a:rPr lang="en-US" dirty="0"/>
              <a:t>Microsoft Cognitive Toolkit (CNTK) </a:t>
            </a:r>
          </a:p>
        </p:txBody>
      </p:sp>
      <p:sp>
        <p:nvSpPr>
          <p:cNvPr id="3" name="Text Placeholder 2">
            <a:extLst>
              <a:ext uri="{FF2B5EF4-FFF2-40B4-BE49-F238E27FC236}">
                <a16:creationId xmlns:a16="http://schemas.microsoft.com/office/drawing/2014/main" id="{A74D752D-29C7-4B49-92EE-A3CCD22210EB}"/>
              </a:ext>
            </a:extLst>
          </p:cNvPr>
          <p:cNvSpPr>
            <a:spLocks noGrp="1"/>
          </p:cNvSpPr>
          <p:nvPr>
            <p:ph type="body" sz="quarter" idx="10"/>
          </p:nvPr>
        </p:nvSpPr>
        <p:spPr>
          <a:xfrm>
            <a:off x="274702" y="1211287"/>
            <a:ext cx="11888787" cy="5169877"/>
          </a:xfrm>
        </p:spPr>
        <p:txBody>
          <a:bodyPr/>
          <a:lstStyle/>
          <a:p>
            <a:pPr>
              <a:lnSpc>
                <a:spcPct val="100000"/>
              </a:lnSpc>
            </a:pPr>
            <a:r>
              <a:rPr lang="en-US" dirty="0"/>
              <a:t>Microsoft’s open-source deep-learning toolkit </a:t>
            </a:r>
          </a:p>
          <a:p>
            <a:pPr lvl="1">
              <a:lnSpc>
                <a:spcPct val="100000"/>
              </a:lnSpc>
            </a:pPr>
            <a:r>
              <a:rPr lang="en-US" u="sng" dirty="0">
                <a:solidFill>
                  <a:srgbClr val="0070C0"/>
                </a:solidFill>
              </a:rPr>
              <a:t>https://github.com/Microsoft/CNTK</a:t>
            </a:r>
            <a:endParaRPr lang="en-US" sz="3672" u="sng" dirty="0">
              <a:solidFill>
                <a:srgbClr val="0070C0"/>
              </a:solidFill>
            </a:endParaRPr>
          </a:p>
          <a:p>
            <a:pPr lvl="1">
              <a:lnSpc>
                <a:spcPct val="100000"/>
              </a:lnSpc>
            </a:pPr>
            <a:r>
              <a:rPr lang="en-US" dirty="0"/>
              <a:t>Created by Microsoft Speech researchers in 2012, </a:t>
            </a:r>
          </a:p>
          <a:p>
            <a:pPr lvl="2">
              <a:lnSpc>
                <a:spcPct val="100000"/>
              </a:lnSpc>
            </a:pPr>
            <a:r>
              <a:rPr lang="en-US" dirty="0"/>
              <a:t>“Computational Network Toolkit”</a:t>
            </a:r>
          </a:p>
          <a:p>
            <a:pPr lvl="1">
              <a:lnSpc>
                <a:spcPct val="100000"/>
              </a:lnSpc>
            </a:pPr>
            <a:r>
              <a:rPr lang="en-US" dirty="0"/>
              <a:t>Open sourced on GitHub since Jan 2016 (MIT license)</a:t>
            </a:r>
          </a:p>
          <a:p>
            <a:pPr lvl="1">
              <a:lnSpc>
                <a:spcPct val="100000"/>
              </a:lnSpc>
            </a:pPr>
            <a:r>
              <a:rPr lang="en-US" dirty="0"/>
              <a:t>12,000+ GitHub stars </a:t>
            </a:r>
          </a:p>
          <a:p>
            <a:pPr lvl="2">
              <a:lnSpc>
                <a:spcPct val="100000"/>
              </a:lnSpc>
            </a:pPr>
            <a:r>
              <a:rPr lang="en-US" dirty="0"/>
              <a:t>Third among all DL toolkits</a:t>
            </a:r>
          </a:p>
          <a:p>
            <a:pPr lvl="1" fontAlgn="ctr">
              <a:lnSpc>
                <a:spcPct val="100000"/>
              </a:lnSpc>
            </a:pPr>
            <a:r>
              <a:rPr lang="en-US" dirty="0"/>
              <a:t>140+ contributors from MIT, Stanford, Nvidia, Intel, and many others </a:t>
            </a:r>
          </a:p>
          <a:p>
            <a:endParaRPr lang="en-US" sz="1632" dirty="0"/>
          </a:p>
          <a:p>
            <a:endParaRPr lang="en-US" dirty="0"/>
          </a:p>
        </p:txBody>
      </p:sp>
      <p:pic>
        <p:nvPicPr>
          <p:cNvPr id="4" name="Picture 3">
            <a:extLst>
              <a:ext uri="{FF2B5EF4-FFF2-40B4-BE49-F238E27FC236}">
                <a16:creationId xmlns:a16="http://schemas.microsoft.com/office/drawing/2014/main" id="{B75E67ED-C8D0-42AA-86D2-12780C00F3F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93" b="96852" l="1869" r="97944">
                        <a14:foregroundMark x1="41308" y1="11481" x2="22056" y2="20185"/>
                        <a14:foregroundMark x1="22056" y1="20185" x2="5234" y2="59444"/>
                        <a14:foregroundMark x1="5234" y1="59444" x2="27664" y2="64074"/>
                        <a14:foregroundMark x1="27664" y1="64074" x2="49346" y2="60741"/>
                        <a14:foregroundMark x1="49346" y1="60741" x2="43178" y2="80741"/>
                        <a14:foregroundMark x1="43178" y1="80741" x2="65794" y2="74815"/>
                        <a14:foregroundMark x1="65794" y1="74815" x2="78505" y2="57037"/>
                        <a14:foregroundMark x1="78505" y1="57037" x2="57383" y2="45741"/>
                        <a14:foregroundMark x1="57383" y1="45741" x2="49720" y2="26481"/>
                        <a14:foregroundMark x1="49720" y1="26481" x2="70654" y2="25185"/>
                        <a14:foregroundMark x1="70654" y1="25185" x2="84486" y2="33889"/>
                        <a14:foregroundMark x1="94019" y1="38333" x2="97944" y2="59630"/>
                        <a14:foregroundMark x1="97944" y1="59630" x2="92710" y2="65741"/>
                        <a14:foregroundMark x1="29346" y1="87593" x2="50093" y2="92963"/>
                        <a14:foregroundMark x1="50093" y1="92963" x2="68598" y2="84074"/>
                        <a14:foregroundMark x1="68598" y1="84074" x2="68972" y2="83889"/>
                        <a14:foregroundMark x1="40748" y1="94815" x2="50093" y2="96852"/>
                        <a14:foregroundMark x1="19626" y1="22037" x2="37196" y2="62593"/>
                        <a14:foregroundMark x1="37196" y1="62593" x2="44860" y2="39630"/>
                        <a14:foregroundMark x1="44860" y1="39630" x2="45234" y2="19074"/>
                        <a14:foregroundMark x1="45234" y1="19074" x2="60000" y2="34444"/>
                        <a14:foregroundMark x1="60000" y1="34444" x2="60000" y2="36111"/>
                        <a14:foregroundMark x1="30093" y1="19259" x2="36822" y2="38704"/>
                        <a14:foregroundMark x1="36822" y1="38704" x2="17196" y2="47963"/>
                        <a14:foregroundMark x1="17196" y1="47963" x2="32150" y2="30926"/>
                        <a14:foregroundMark x1="32150" y1="30926" x2="45421" y2="47593"/>
                        <a14:foregroundMark x1="45421" y1="47593" x2="43738" y2="25000"/>
                        <a14:foregroundMark x1="43738" y1="25000" x2="65047" y2="21667"/>
                        <a14:foregroundMark x1="65047" y1="21667" x2="59252" y2="20000"/>
                        <a14:foregroundMark x1="37570" y1="20000" x2="47850" y2="38704"/>
                        <a14:foregroundMark x1="47850" y1="38704" x2="28972" y2="54259"/>
                        <a14:foregroundMark x1="28972" y1="54259" x2="20000" y2="34444"/>
                        <a14:foregroundMark x1="20000" y1="34444" x2="13832" y2="54630"/>
                        <a14:foregroundMark x1="13832" y1="54630" x2="31776" y2="59259"/>
                        <a14:foregroundMark x1="15140" y1="37037" x2="13458" y2="45926"/>
                        <a14:foregroundMark x1="17944" y1="52037" x2="34579" y2="57778"/>
                        <a14:foregroundMark x1="53458" y1="36667" x2="44299" y2="55000"/>
                        <a14:foregroundMark x1="44299" y1="55000" x2="51028" y2="44815"/>
                        <a14:foregroundMark x1="19065" y1="31667" x2="17570" y2="36667"/>
                        <a14:foregroundMark x1="2056" y1="40741" x2="3178" y2="61296"/>
                        <a14:foregroundMark x1="32150" y1="7407" x2="53458" y2="2593"/>
                        <a14:foregroundMark x1="53458" y1="2593" x2="66542" y2="6296"/>
                        <a14:backgroundMark x1="11776" y1="3333" x2="5981" y2="13519"/>
                        <a14:backgroundMark x1="87290" y1="3519" x2="95140" y2="16296"/>
                        <a14:backgroundMark x1="96075" y1="84074" x2="85421" y2="95000"/>
                        <a14:backgroundMark x1="2056" y1="87593" x2="16636" y2="94444"/>
                      </a14:backgroundRemoval>
                    </a14:imgEffect>
                  </a14:imgLayer>
                </a14:imgProps>
              </a:ext>
              <a:ext uri="{28A0092B-C50C-407E-A947-70E740481C1C}">
                <a14:useLocalDpi xmlns:a14="http://schemas.microsoft.com/office/drawing/2010/main" val="0"/>
              </a:ext>
            </a:extLst>
          </a:blip>
          <a:srcRect l="-79" t="784" r="79" b="234"/>
          <a:stretch/>
        </p:blipFill>
        <p:spPr>
          <a:xfrm>
            <a:off x="9855713" y="303239"/>
            <a:ext cx="2308133" cy="2305937"/>
          </a:xfrm>
          <a:prstGeom prst="rect">
            <a:avLst/>
          </a:prstGeom>
        </p:spPr>
      </p:pic>
    </p:spTree>
    <p:extLst>
      <p:ext uri="{BB962C8B-B14F-4D97-AF65-F5344CB8AC3E}">
        <p14:creationId xmlns:p14="http://schemas.microsoft.com/office/powerpoint/2010/main" val="29092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D6A9-1AD9-4544-BC09-0F098DB6B54B}"/>
              </a:ext>
            </a:extLst>
          </p:cNvPr>
          <p:cNvSpPr>
            <a:spLocks noGrp="1"/>
          </p:cNvSpPr>
          <p:nvPr>
            <p:ph type="title"/>
          </p:nvPr>
        </p:nvSpPr>
        <p:spPr/>
        <p:txBody>
          <a:bodyPr/>
          <a:lstStyle/>
          <a:p>
            <a:r>
              <a:rPr lang="en-US" dirty="0"/>
              <a:t>Microsoft Cognitive Toolkit (CNTK) </a:t>
            </a:r>
          </a:p>
        </p:txBody>
      </p:sp>
      <p:sp>
        <p:nvSpPr>
          <p:cNvPr id="3" name="Text Placeholder 2">
            <a:extLst>
              <a:ext uri="{FF2B5EF4-FFF2-40B4-BE49-F238E27FC236}">
                <a16:creationId xmlns:a16="http://schemas.microsoft.com/office/drawing/2014/main" id="{02DBCBE5-B654-4460-96EC-C42275B8CBC7}"/>
              </a:ext>
            </a:extLst>
          </p:cNvPr>
          <p:cNvSpPr>
            <a:spLocks noGrp="1"/>
          </p:cNvSpPr>
          <p:nvPr>
            <p:ph type="body" sz="quarter" idx="10"/>
          </p:nvPr>
        </p:nvSpPr>
        <p:spPr>
          <a:xfrm>
            <a:off x="547688" y="1592262"/>
            <a:ext cx="11888787" cy="5558445"/>
          </a:xfrm>
        </p:spPr>
        <p:txBody>
          <a:bodyPr/>
          <a:lstStyle/>
          <a:p>
            <a:r>
              <a:rPr lang="en-US" dirty="0"/>
              <a:t>Runs over 80% Microsoft internal DL workload</a:t>
            </a:r>
          </a:p>
          <a:p>
            <a:pPr lvl="1"/>
            <a:r>
              <a:rPr lang="en-US" dirty="0"/>
              <a:t>Cortana</a:t>
            </a:r>
          </a:p>
          <a:p>
            <a:pPr lvl="1"/>
            <a:r>
              <a:rPr lang="en-US" dirty="0"/>
              <a:t>HoloLens</a:t>
            </a:r>
          </a:p>
          <a:p>
            <a:pPr lvl="1"/>
            <a:r>
              <a:rPr lang="en-US" dirty="0"/>
              <a:t>Bing and Bing Ads</a:t>
            </a:r>
          </a:p>
          <a:p>
            <a:pPr lvl="1"/>
            <a:r>
              <a:rPr lang="en-US" dirty="0"/>
              <a:t>Skype Translator</a:t>
            </a:r>
          </a:p>
          <a:p>
            <a:pPr lvl="1"/>
            <a:r>
              <a:rPr lang="en-US" dirty="0"/>
              <a:t>Windows</a:t>
            </a:r>
          </a:p>
          <a:p>
            <a:pPr lvl="1"/>
            <a:r>
              <a:rPr lang="en-US" dirty="0"/>
              <a:t>Office</a:t>
            </a:r>
          </a:p>
          <a:p>
            <a:pPr lvl="1"/>
            <a:r>
              <a:rPr lang="en-US" dirty="0"/>
              <a:t>Microsoft Cognitive Services</a:t>
            </a:r>
          </a:p>
          <a:p>
            <a:pPr lvl="1"/>
            <a:r>
              <a:rPr lang="en-US" dirty="0"/>
              <a:t>Microsoft Research</a:t>
            </a:r>
          </a:p>
          <a:p>
            <a:r>
              <a:rPr lang="en-US" b="1" dirty="0"/>
              <a:t>Internal == External</a:t>
            </a:r>
          </a:p>
          <a:p>
            <a:pPr lvl="1"/>
            <a:endParaRPr lang="en-US" dirty="0"/>
          </a:p>
        </p:txBody>
      </p:sp>
      <p:pic>
        <p:nvPicPr>
          <p:cNvPr id="4" name="Picture 3">
            <a:extLst>
              <a:ext uri="{FF2B5EF4-FFF2-40B4-BE49-F238E27FC236}">
                <a16:creationId xmlns:a16="http://schemas.microsoft.com/office/drawing/2014/main" id="{07CE107C-B42F-4FD8-A3A5-5DD702F9474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93" b="96852" l="1869" r="97944">
                        <a14:foregroundMark x1="41308" y1="11481" x2="22056" y2="20185"/>
                        <a14:foregroundMark x1="22056" y1="20185" x2="5234" y2="59444"/>
                        <a14:foregroundMark x1="5234" y1="59444" x2="27664" y2="64074"/>
                        <a14:foregroundMark x1="27664" y1="64074" x2="49346" y2="60741"/>
                        <a14:foregroundMark x1="49346" y1="60741" x2="43178" y2="80741"/>
                        <a14:foregroundMark x1="43178" y1="80741" x2="65794" y2="74815"/>
                        <a14:foregroundMark x1="65794" y1="74815" x2="78505" y2="57037"/>
                        <a14:foregroundMark x1="78505" y1="57037" x2="57383" y2="45741"/>
                        <a14:foregroundMark x1="57383" y1="45741" x2="49720" y2="26481"/>
                        <a14:foregroundMark x1="49720" y1="26481" x2="70654" y2="25185"/>
                        <a14:foregroundMark x1="70654" y1="25185" x2="84486" y2="33889"/>
                        <a14:foregroundMark x1="94019" y1="38333" x2="97944" y2="59630"/>
                        <a14:foregroundMark x1="97944" y1="59630" x2="92710" y2="65741"/>
                        <a14:foregroundMark x1="29346" y1="87593" x2="50093" y2="92963"/>
                        <a14:foregroundMark x1="50093" y1="92963" x2="68598" y2="84074"/>
                        <a14:foregroundMark x1="68598" y1="84074" x2="68972" y2="83889"/>
                        <a14:foregroundMark x1="40748" y1="94815" x2="50093" y2="96852"/>
                        <a14:foregroundMark x1="19626" y1="22037" x2="37196" y2="62593"/>
                        <a14:foregroundMark x1="37196" y1="62593" x2="44860" y2="39630"/>
                        <a14:foregroundMark x1="44860" y1="39630" x2="45234" y2="19074"/>
                        <a14:foregroundMark x1="45234" y1="19074" x2="60000" y2="34444"/>
                        <a14:foregroundMark x1="60000" y1="34444" x2="60000" y2="36111"/>
                        <a14:foregroundMark x1="30093" y1="19259" x2="36822" y2="38704"/>
                        <a14:foregroundMark x1="36822" y1="38704" x2="17196" y2="47963"/>
                        <a14:foregroundMark x1="17196" y1="47963" x2="32150" y2="30926"/>
                        <a14:foregroundMark x1="32150" y1="30926" x2="45421" y2="47593"/>
                        <a14:foregroundMark x1="45421" y1="47593" x2="43738" y2="25000"/>
                        <a14:foregroundMark x1="43738" y1="25000" x2="65047" y2="21667"/>
                        <a14:foregroundMark x1="65047" y1="21667" x2="59252" y2="20000"/>
                        <a14:foregroundMark x1="37570" y1="20000" x2="47850" y2="38704"/>
                        <a14:foregroundMark x1="47850" y1="38704" x2="28972" y2="54259"/>
                        <a14:foregroundMark x1="28972" y1="54259" x2="20000" y2="34444"/>
                        <a14:foregroundMark x1="20000" y1="34444" x2="13832" y2="54630"/>
                        <a14:foregroundMark x1="13832" y1="54630" x2="31776" y2="59259"/>
                        <a14:foregroundMark x1="15140" y1="37037" x2="13458" y2="45926"/>
                        <a14:foregroundMark x1="17944" y1="52037" x2="34579" y2="57778"/>
                        <a14:foregroundMark x1="53458" y1="36667" x2="44299" y2="55000"/>
                        <a14:foregroundMark x1="44299" y1="55000" x2="51028" y2="44815"/>
                        <a14:foregroundMark x1="19065" y1="31667" x2="17570" y2="36667"/>
                        <a14:foregroundMark x1="2056" y1="40741" x2="3178" y2="61296"/>
                        <a14:foregroundMark x1="32150" y1="7407" x2="53458" y2="2593"/>
                        <a14:foregroundMark x1="53458" y1="2593" x2="66542" y2="6296"/>
                        <a14:backgroundMark x1="11776" y1="3333" x2="5981" y2="13519"/>
                        <a14:backgroundMark x1="87290" y1="3519" x2="95140" y2="16296"/>
                        <a14:backgroundMark x1="96075" y1="84074" x2="85421" y2="95000"/>
                        <a14:backgroundMark x1="2056" y1="87593" x2="16636" y2="94444"/>
                      </a14:backgroundRemoval>
                    </a14:imgEffect>
                  </a14:imgLayer>
                </a14:imgProps>
              </a:ext>
              <a:ext uri="{28A0092B-C50C-407E-A947-70E740481C1C}">
                <a14:useLocalDpi xmlns:a14="http://schemas.microsoft.com/office/drawing/2010/main" val="0"/>
              </a:ext>
            </a:extLst>
          </a:blip>
          <a:srcRect l="-79" t="784" r="79" b="234"/>
          <a:stretch/>
        </p:blipFill>
        <p:spPr>
          <a:xfrm>
            <a:off x="9855713" y="303239"/>
            <a:ext cx="2308133" cy="2305937"/>
          </a:xfrm>
          <a:prstGeom prst="rect">
            <a:avLst/>
          </a:prstGeom>
        </p:spPr>
      </p:pic>
    </p:spTree>
    <p:extLst>
      <p:ext uri="{BB962C8B-B14F-4D97-AF65-F5344CB8AC3E}">
        <p14:creationId xmlns:p14="http://schemas.microsoft.com/office/powerpoint/2010/main" val="409543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D6A9-1AD9-4544-BC09-0F098DB6B54B}"/>
              </a:ext>
            </a:extLst>
          </p:cNvPr>
          <p:cNvSpPr>
            <a:spLocks noGrp="1"/>
          </p:cNvSpPr>
          <p:nvPr>
            <p:ph type="title"/>
          </p:nvPr>
        </p:nvSpPr>
        <p:spPr/>
        <p:txBody>
          <a:bodyPr/>
          <a:lstStyle/>
          <a:p>
            <a:r>
              <a:rPr lang="en-US" dirty="0"/>
              <a:t>Microsoft Cognitive Toolkit (CNTK) </a:t>
            </a:r>
          </a:p>
        </p:txBody>
      </p:sp>
      <p:sp>
        <p:nvSpPr>
          <p:cNvPr id="3" name="Text Placeholder 2">
            <a:extLst>
              <a:ext uri="{FF2B5EF4-FFF2-40B4-BE49-F238E27FC236}">
                <a16:creationId xmlns:a16="http://schemas.microsoft.com/office/drawing/2014/main" id="{02DBCBE5-B654-4460-96EC-C42275B8CBC7}"/>
              </a:ext>
            </a:extLst>
          </p:cNvPr>
          <p:cNvSpPr>
            <a:spLocks noGrp="1"/>
          </p:cNvSpPr>
          <p:nvPr>
            <p:ph type="body" sz="quarter" idx="10"/>
          </p:nvPr>
        </p:nvSpPr>
        <p:spPr>
          <a:xfrm>
            <a:off x="274702" y="1135062"/>
            <a:ext cx="11888787" cy="6438686"/>
          </a:xfrm>
        </p:spPr>
        <p:txBody>
          <a:bodyPr/>
          <a:lstStyle/>
          <a:p>
            <a:r>
              <a:rPr lang="en-US" dirty="0"/>
              <a:t>1st-class on Linux and Windows</a:t>
            </a:r>
          </a:p>
          <a:p>
            <a:r>
              <a:rPr lang="en-US" dirty="0"/>
              <a:t>Docker support </a:t>
            </a:r>
          </a:p>
          <a:p>
            <a:r>
              <a:rPr lang="en-US" dirty="0"/>
              <a:t>Rich API support </a:t>
            </a:r>
          </a:p>
          <a:p>
            <a:pPr lvl="1"/>
            <a:r>
              <a:rPr lang="en-US" dirty="0"/>
              <a:t>Mostly implemented in C++ (train and </a:t>
            </a:r>
            <a:r>
              <a:rPr lang="en-US" dirty="0" err="1"/>
              <a:t>eval</a:t>
            </a:r>
            <a:r>
              <a:rPr lang="en-US" dirty="0"/>
              <a:t>)</a:t>
            </a:r>
          </a:p>
          <a:p>
            <a:pPr lvl="1"/>
            <a:r>
              <a:rPr lang="en-US" dirty="0"/>
              <a:t>Low level + high level Python API </a:t>
            </a:r>
          </a:p>
          <a:p>
            <a:pPr lvl="1"/>
            <a:r>
              <a:rPr lang="en-US" dirty="0"/>
              <a:t>R and C# API for train and </a:t>
            </a:r>
            <a:r>
              <a:rPr lang="en-US" dirty="0" err="1"/>
              <a:t>eval</a:t>
            </a:r>
            <a:r>
              <a:rPr lang="en-US" dirty="0"/>
              <a:t> </a:t>
            </a:r>
          </a:p>
          <a:p>
            <a:pPr lvl="1"/>
            <a:r>
              <a:rPr lang="en-US" dirty="0"/>
              <a:t>UWP, Java and Spark support</a:t>
            </a:r>
          </a:p>
          <a:p>
            <a:pPr lvl="1"/>
            <a:r>
              <a:rPr lang="en-US" dirty="0"/>
              <a:t>Built-in readers for distributed learning </a:t>
            </a:r>
          </a:p>
          <a:p>
            <a:pPr lvl="1"/>
            <a:r>
              <a:rPr lang="en-US" dirty="0" err="1"/>
              <a:t>Keras</a:t>
            </a:r>
            <a:r>
              <a:rPr lang="en-US" dirty="0"/>
              <a:t> backend support (Beta)</a:t>
            </a:r>
          </a:p>
          <a:p>
            <a:pPr lvl="1"/>
            <a:r>
              <a:rPr lang="en-US" dirty="0"/>
              <a:t>Model compression (Fast binarized evaluation)</a:t>
            </a:r>
          </a:p>
          <a:p>
            <a:r>
              <a:rPr lang="en-US" dirty="0"/>
              <a:t>Latest version: v2.2 (Sep. 15, 2017)</a:t>
            </a:r>
          </a:p>
          <a:p>
            <a:endParaRPr lang="en-US" dirty="0"/>
          </a:p>
        </p:txBody>
      </p:sp>
      <p:pic>
        <p:nvPicPr>
          <p:cNvPr id="4" name="Picture 3">
            <a:extLst>
              <a:ext uri="{FF2B5EF4-FFF2-40B4-BE49-F238E27FC236}">
                <a16:creationId xmlns:a16="http://schemas.microsoft.com/office/drawing/2014/main" id="{07CE107C-B42F-4FD8-A3A5-5DD702F9474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93" b="96852" l="1869" r="97944">
                        <a14:foregroundMark x1="41308" y1="11481" x2="22056" y2="20185"/>
                        <a14:foregroundMark x1="22056" y1="20185" x2="5234" y2="59444"/>
                        <a14:foregroundMark x1="5234" y1="59444" x2="27664" y2="64074"/>
                        <a14:foregroundMark x1="27664" y1="64074" x2="49346" y2="60741"/>
                        <a14:foregroundMark x1="49346" y1="60741" x2="43178" y2="80741"/>
                        <a14:foregroundMark x1="43178" y1="80741" x2="65794" y2="74815"/>
                        <a14:foregroundMark x1="65794" y1="74815" x2="78505" y2="57037"/>
                        <a14:foregroundMark x1="78505" y1="57037" x2="57383" y2="45741"/>
                        <a14:foregroundMark x1="57383" y1="45741" x2="49720" y2="26481"/>
                        <a14:foregroundMark x1="49720" y1="26481" x2="70654" y2="25185"/>
                        <a14:foregroundMark x1="70654" y1="25185" x2="84486" y2="33889"/>
                        <a14:foregroundMark x1="94019" y1="38333" x2="97944" y2="59630"/>
                        <a14:foregroundMark x1="97944" y1="59630" x2="92710" y2="65741"/>
                        <a14:foregroundMark x1="29346" y1="87593" x2="50093" y2="92963"/>
                        <a14:foregroundMark x1="50093" y1="92963" x2="68598" y2="84074"/>
                        <a14:foregroundMark x1="68598" y1="84074" x2="68972" y2="83889"/>
                        <a14:foregroundMark x1="40748" y1="94815" x2="50093" y2="96852"/>
                        <a14:foregroundMark x1="19626" y1="22037" x2="37196" y2="62593"/>
                        <a14:foregroundMark x1="37196" y1="62593" x2="44860" y2="39630"/>
                        <a14:foregroundMark x1="44860" y1="39630" x2="45234" y2="19074"/>
                        <a14:foregroundMark x1="45234" y1="19074" x2="60000" y2="34444"/>
                        <a14:foregroundMark x1="60000" y1="34444" x2="60000" y2="36111"/>
                        <a14:foregroundMark x1="30093" y1="19259" x2="36822" y2="38704"/>
                        <a14:foregroundMark x1="36822" y1="38704" x2="17196" y2="47963"/>
                        <a14:foregroundMark x1="17196" y1="47963" x2="32150" y2="30926"/>
                        <a14:foregroundMark x1="32150" y1="30926" x2="45421" y2="47593"/>
                        <a14:foregroundMark x1="45421" y1="47593" x2="43738" y2="25000"/>
                        <a14:foregroundMark x1="43738" y1="25000" x2="65047" y2="21667"/>
                        <a14:foregroundMark x1="65047" y1="21667" x2="59252" y2="20000"/>
                        <a14:foregroundMark x1="37570" y1="20000" x2="47850" y2="38704"/>
                        <a14:foregroundMark x1="47850" y1="38704" x2="28972" y2="54259"/>
                        <a14:foregroundMark x1="28972" y1="54259" x2="20000" y2="34444"/>
                        <a14:foregroundMark x1="20000" y1="34444" x2="13832" y2="54630"/>
                        <a14:foregroundMark x1="13832" y1="54630" x2="31776" y2="59259"/>
                        <a14:foregroundMark x1="15140" y1="37037" x2="13458" y2="45926"/>
                        <a14:foregroundMark x1="17944" y1="52037" x2="34579" y2="57778"/>
                        <a14:foregroundMark x1="53458" y1="36667" x2="44299" y2="55000"/>
                        <a14:foregroundMark x1="44299" y1="55000" x2="51028" y2="44815"/>
                        <a14:foregroundMark x1="19065" y1="31667" x2="17570" y2="36667"/>
                        <a14:foregroundMark x1="2056" y1="40741" x2="3178" y2="61296"/>
                        <a14:foregroundMark x1="32150" y1="7407" x2="53458" y2="2593"/>
                        <a14:foregroundMark x1="53458" y1="2593" x2="66542" y2="6296"/>
                        <a14:backgroundMark x1="11776" y1="3333" x2="5981" y2="13519"/>
                        <a14:backgroundMark x1="87290" y1="3519" x2="95140" y2="16296"/>
                        <a14:backgroundMark x1="96075" y1="84074" x2="85421" y2="95000"/>
                        <a14:backgroundMark x1="2056" y1="87593" x2="16636" y2="94444"/>
                      </a14:backgroundRemoval>
                    </a14:imgEffect>
                  </a14:imgLayer>
                </a14:imgProps>
              </a:ext>
              <a:ext uri="{28A0092B-C50C-407E-A947-70E740481C1C}">
                <a14:useLocalDpi xmlns:a14="http://schemas.microsoft.com/office/drawing/2010/main" val="0"/>
              </a:ext>
            </a:extLst>
          </a:blip>
          <a:srcRect l="-79" t="784" r="79" b="234"/>
          <a:stretch/>
        </p:blipFill>
        <p:spPr>
          <a:xfrm>
            <a:off x="9855713" y="303239"/>
            <a:ext cx="2308133" cy="2305937"/>
          </a:xfrm>
          <a:prstGeom prst="rect">
            <a:avLst/>
          </a:prstGeom>
        </p:spPr>
      </p:pic>
    </p:spTree>
    <p:extLst>
      <p:ext uri="{BB962C8B-B14F-4D97-AF65-F5344CB8AC3E}">
        <p14:creationId xmlns:p14="http://schemas.microsoft.com/office/powerpoint/2010/main" val="241505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noFill/>
        </p:spPr>
        <p:txBody>
          <a:bodyPr>
            <a:noAutofit/>
          </a:bodyPr>
          <a:lstStyle/>
          <a:p>
            <a:pPr marL="0" indent="0">
              <a:buNone/>
            </a:pP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6F008A"/>
                </a:solidFill>
                <a:latin typeface="Consolas" panose="020B0609020204030204" pitchFamily="49" charset="0"/>
              </a:rPr>
              <a:t>cntk</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import</a:t>
            </a:r>
            <a:r>
              <a:rPr lang="en-US" sz="1600" dirty="0">
                <a:solidFill>
                  <a:srgbClr val="000000"/>
                </a:solidFill>
                <a:latin typeface="Consolas" panose="020B0609020204030204" pitchFamily="49" charset="0"/>
              </a:rPr>
              <a:t> *</a:t>
            </a:r>
          </a:p>
          <a:p>
            <a:pPr marL="0" indent="0">
              <a:spcBef>
                <a:spcPts val="0"/>
              </a:spcBef>
              <a:buNone/>
            </a:pPr>
            <a:endParaRPr lang="en-US" sz="1000" dirty="0">
              <a:solidFill>
                <a:srgbClr val="0000FF"/>
              </a:solidFill>
              <a:latin typeface="Consolas" panose="020B0609020204030204" pitchFamily="49" charset="0"/>
            </a:endParaRPr>
          </a:p>
          <a:p>
            <a:pPr marL="0" indent="0">
              <a:spcBef>
                <a:spcPts val="0"/>
              </a:spcBef>
              <a:buNone/>
            </a:pPr>
            <a:r>
              <a:rPr lang="en-US" sz="1600" dirty="0">
                <a:solidFill>
                  <a:srgbClr val="008000"/>
                </a:solidFill>
                <a:latin typeface="Consolas" panose="020B0609020204030204" pitchFamily="49" charset="0"/>
              </a:rPr>
              <a:t># reader</a:t>
            </a:r>
          </a:p>
          <a:p>
            <a:pPr marL="0" indent="0">
              <a:spcBef>
                <a:spcPts val="0"/>
              </a:spcBef>
              <a:buNone/>
            </a:pPr>
            <a:r>
              <a:rPr lang="en-US" sz="1600" dirty="0" err="1">
                <a:solidFill>
                  <a:srgbClr val="0000FF"/>
                </a:solidFill>
                <a:latin typeface="Consolas" panose="020B0609020204030204" pitchFamily="49" charset="0"/>
              </a:rPr>
              <a:t>def</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create_reader</a:t>
            </a:r>
            <a:r>
              <a:rPr lang="en-US" sz="1600" dirty="0">
                <a:solidFill>
                  <a:srgbClr val="000000"/>
                </a:solidFill>
                <a:latin typeface="Consolas" panose="020B0609020204030204" pitchFamily="49" charset="0"/>
              </a:rPr>
              <a:t>(</a:t>
            </a:r>
            <a:r>
              <a:rPr lang="en-US" sz="1600" dirty="0">
                <a:solidFill>
                  <a:srgbClr val="808080"/>
                </a:solidFill>
                <a:latin typeface="Consolas" panose="020B0609020204030204" pitchFamily="49" charset="0"/>
              </a:rPr>
              <a:t>path</a:t>
            </a:r>
            <a:r>
              <a:rPr lang="en-US" sz="1600" dirty="0">
                <a:solidFill>
                  <a:srgbClr val="000000"/>
                </a:solidFill>
                <a:latin typeface="Consolas" panose="020B0609020204030204" pitchFamily="49" charset="0"/>
              </a:rPr>
              <a:t>, </a:t>
            </a:r>
            <a:r>
              <a:rPr lang="en-US" sz="1600" dirty="0" err="1">
                <a:solidFill>
                  <a:srgbClr val="808080"/>
                </a:solidFill>
                <a:latin typeface="Consolas" panose="020B0609020204030204" pitchFamily="49" charset="0"/>
              </a:rPr>
              <a:t>is_training</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    ...</a:t>
            </a:r>
          </a:p>
          <a:p>
            <a:pPr marL="0" indent="0">
              <a:spcBef>
                <a:spcPts val="0"/>
              </a:spcBef>
              <a:buNone/>
            </a:pPr>
            <a:endParaRPr lang="en-US" sz="1000" dirty="0">
              <a:solidFill>
                <a:srgbClr val="0000FF"/>
              </a:solidFill>
              <a:latin typeface="Consolas" panose="020B0609020204030204" pitchFamily="49" charset="0"/>
            </a:endParaRPr>
          </a:p>
          <a:p>
            <a:pPr marL="0" indent="0">
              <a:spcBef>
                <a:spcPts val="0"/>
              </a:spcBef>
              <a:buNone/>
            </a:pPr>
            <a:r>
              <a:rPr lang="en-US" sz="1600" dirty="0">
                <a:solidFill>
                  <a:srgbClr val="008000"/>
                </a:solidFill>
                <a:latin typeface="Consolas" panose="020B0609020204030204" pitchFamily="49" charset="0"/>
              </a:rPr>
              <a:t># network</a:t>
            </a:r>
          </a:p>
          <a:p>
            <a:pPr marL="0" indent="0">
              <a:spcBef>
                <a:spcPts val="0"/>
              </a:spcBef>
              <a:buNone/>
            </a:pPr>
            <a:r>
              <a:rPr lang="en-US" sz="1600" dirty="0" err="1">
                <a:solidFill>
                  <a:srgbClr val="0000FF"/>
                </a:solidFill>
                <a:latin typeface="Consolas" panose="020B0609020204030204" pitchFamily="49" charset="0"/>
              </a:rPr>
              <a:t>def</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create_model_function</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    ...</a:t>
            </a:r>
          </a:p>
          <a:p>
            <a:pPr marL="0" indent="0">
              <a:spcBef>
                <a:spcPts val="0"/>
              </a:spcBef>
              <a:buNone/>
            </a:pPr>
            <a:r>
              <a:rPr lang="en-US" sz="1600" dirty="0" err="1">
                <a:solidFill>
                  <a:srgbClr val="0000FF"/>
                </a:solidFill>
                <a:latin typeface="Consolas" panose="020B0609020204030204" pitchFamily="49" charset="0"/>
              </a:rPr>
              <a:t>def</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create_criterion_function</a:t>
            </a:r>
            <a:r>
              <a:rPr lang="en-US" sz="1600" dirty="0">
                <a:solidFill>
                  <a:srgbClr val="000000"/>
                </a:solidFill>
                <a:latin typeface="Consolas" panose="020B0609020204030204" pitchFamily="49" charset="0"/>
              </a:rPr>
              <a:t>(</a:t>
            </a:r>
            <a:r>
              <a:rPr lang="en-US" sz="1600" dirty="0">
                <a:solidFill>
                  <a:srgbClr val="808080"/>
                </a:solidFill>
                <a:latin typeface="Consolas" panose="020B0609020204030204" pitchFamily="49" charset="0"/>
              </a:rPr>
              <a:t>model</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    ...</a:t>
            </a:r>
          </a:p>
          <a:p>
            <a:pPr marL="0" indent="0">
              <a:spcBef>
                <a:spcPts val="0"/>
              </a:spcBef>
              <a:buNone/>
            </a:pPr>
            <a:endParaRPr lang="en-US" sz="1000" dirty="0">
              <a:solidFill>
                <a:srgbClr val="0000FF"/>
              </a:solidFill>
              <a:latin typeface="Consolas" panose="020B0609020204030204" pitchFamily="49" charset="0"/>
            </a:endParaRPr>
          </a:p>
          <a:p>
            <a:pPr marL="0" indent="0">
              <a:spcBef>
                <a:spcPts val="0"/>
              </a:spcBef>
              <a:buNone/>
            </a:pPr>
            <a:r>
              <a:rPr lang="en-US" sz="1600" dirty="0">
                <a:solidFill>
                  <a:srgbClr val="008000"/>
                </a:solidFill>
                <a:latin typeface="Consolas" panose="020B0609020204030204" pitchFamily="49" charset="0"/>
              </a:rPr>
              <a:t># trainer (and evaluator)</a:t>
            </a:r>
          </a:p>
          <a:p>
            <a:pPr marL="0" indent="0">
              <a:spcBef>
                <a:spcPts val="0"/>
              </a:spcBef>
              <a:buNone/>
            </a:pPr>
            <a:r>
              <a:rPr lang="en-US" sz="1600" dirty="0" err="1">
                <a:solidFill>
                  <a:srgbClr val="0000FF"/>
                </a:solidFill>
                <a:latin typeface="Consolas" panose="020B0609020204030204" pitchFamily="49" charset="0"/>
              </a:rPr>
              <a:t>def</a:t>
            </a:r>
            <a:r>
              <a:rPr lang="en-US" sz="1600" dirty="0">
                <a:solidFill>
                  <a:srgbClr val="000000"/>
                </a:solidFill>
                <a:latin typeface="Consolas" panose="020B0609020204030204" pitchFamily="49" charset="0"/>
              </a:rPr>
              <a:t> train(</a:t>
            </a:r>
            <a:r>
              <a:rPr lang="en-US" sz="1600" dirty="0">
                <a:solidFill>
                  <a:srgbClr val="808080"/>
                </a:solidFill>
                <a:latin typeface="Consolas" panose="020B0609020204030204" pitchFamily="49" charset="0"/>
              </a:rPr>
              <a:t>reader</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model</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    ...</a:t>
            </a:r>
          </a:p>
          <a:p>
            <a:pPr marL="0" indent="0">
              <a:spcBef>
                <a:spcPts val="0"/>
              </a:spcBef>
              <a:buNone/>
            </a:pPr>
            <a:r>
              <a:rPr lang="en-US" sz="1600" dirty="0" err="1">
                <a:solidFill>
                  <a:srgbClr val="0000FF"/>
                </a:solidFill>
                <a:latin typeface="Consolas" panose="020B0609020204030204" pitchFamily="49" charset="0"/>
              </a:rPr>
              <a:t>def</a:t>
            </a:r>
            <a:r>
              <a:rPr lang="en-US" sz="1600" dirty="0">
                <a:solidFill>
                  <a:srgbClr val="000000"/>
                </a:solidFill>
                <a:latin typeface="Consolas" panose="020B0609020204030204" pitchFamily="49" charset="0"/>
              </a:rPr>
              <a:t> evaluate(</a:t>
            </a:r>
            <a:r>
              <a:rPr lang="en-US" sz="1600" dirty="0">
                <a:solidFill>
                  <a:srgbClr val="808080"/>
                </a:solidFill>
                <a:latin typeface="Consolas" panose="020B0609020204030204" pitchFamily="49" charset="0"/>
              </a:rPr>
              <a:t>reader</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model</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    ...</a:t>
            </a:r>
          </a:p>
          <a:p>
            <a:pPr marL="0" indent="0">
              <a:spcBef>
                <a:spcPts val="0"/>
              </a:spcBef>
              <a:buNone/>
            </a:pPr>
            <a:endParaRPr lang="en-US" sz="1000" dirty="0">
              <a:solidFill>
                <a:srgbClr val="0000FF"/>
              </a:solidFill>
              <a:latin typeface="Consolas" panose="020B0609020204030204" pitchFamily="49" charset="0"/>
            </a:endParaRPr>
          </a:p>
          <a:p>
            <a:pPr marL="0" indent="0">
              <a:spcBef>
                <a:spcPts val="0"/>
              </a:spcBef>
              <a:buNone/>
            </a:pPr>
            <a:r>
              <a:rPr lang="en-US" sz="1600" dirty="0">
                <a:solidFill>
                  <a:srgbClr val="008000"/>
                </a:solidFill>
                <a:latin typeface="Consolas" panose="020B0609020204030204" pitchFamily="49" charset="0"/>
              </a:rPr>
              <a:t># main function</a:t>
            </a:r>
          </a:p>
          <a:p>
            <a:pPr marL="0" indent="0">
              <a:spcBef>
                <a:spcPts val="0"/>
              </a:spcBef>
              <a:buNone/>
            </a:pPr>
            <a:r>
              <a:rPr lang="en-US" sz="1600" dirty="0">
                <a:solidFill>
                  <a:srgbClr val="000000"/>
                </a:solidFill>
                <a:latin typeface="Consolas" panose="020B0609020204030204" pitchFamily="49" charset="0"/>
              </a:rPr>
              <a:t>model = </a:t>
            </a:r>
            <a:r>
              <a:rPr lang="en-US" sz="1600" dirty="0" err="1">
                <a:solidFill>
                  <a:srgbClr val="000000"/>
                </a:solidFill>
                <a:latin typeface="Consolas" panose="020B0609020204030204" pitchFamily="49" charset="0"/>
              </a:rPr>
              <a:t>create_model_function</a:t>
            </a:r>
            <a:r>
              <a:rPr lang="en-US" sz="1600" dirty="0">
                <a:solidFill>
                  <a:srgbClr val="000000"/>
                </a:solidFill>
                <a:latin typeface="Consolas" panose="020B0609020204030204" pitchFamily="49" charset="0"/>
              </a:rPr>
              <a:t>()</a:t>
            </a:r>
          </a:p>
          <a:p>
            <a:pPr marL="0" indent="0">
              <a:spcBef>
                <a:spcPts val="0"/>
              </a:spcBef>
              <a:buNone/>
            </a:pPr>
            <a:endParaRPr lang="en-US" sz="1000" dirty="0">
              <a:solidFill>
                <a:srgbClr val="000000"/>
              </a:solidFill>
              <a:latin typeface="Consolas" panose="020B0609020204030204" pitchFamily="49" charset="0"/>
            </a:endParaRPr>
          </a:p>
          <a:p>
            <a:pPr marL="0" indent="0">
              <a:spcBef>
                <a:spcPts val="0"/>
              </a:spcBef>
              <a:buNone/>
            </a:pPr>
            <a:r>
              <a:rPr lang="en-US" sz="1600" dirty="0">
                <a:solidFill>
                  <a:srgbClr val="000000"/>
                </a:solidFill>
                <a:latin typeface="Consolas" panose="020B0609020204030204" pitchFamily="49" charset="0"/>
              </a:rPr>
              <a:t>reader = </a:t>
            </a:r>
            <a:r>
              <a:rPr lang="en-US" sz="1600" dirty="0" err="1">
                <a:solidFill>
                  <a:srgbClr val="000000"/>
                </a:solidFill>
                <a:latin typeface="Consolas" panose="020B0609020204030204" pitchFamily="49" charset="0"/>
              </a:rPr>
              <a:t>create_reader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is_training</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True</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train(reader, model)</a:t>
            </a:r>
          </a:p>
          <a:p>
            <a:pPr marL="0" indent="0">
              <a:spcBef>
                <a:spcPts val="0"/>
              </a:spcBef>
              <a:buNone/>
            </a:pPr>
            <a:endParaRPr lang="en-US" sz="1000" dirty="0">
              <a:solidFill>
                <a:srgbClr val="000000"/>
              </a:solidFill>
              <a:latin typeface="Consolas" panose="020B0609020204030204" pitchFamily="49" charset="0"/>
            </a:endParaRPr>
          </a:p>
          <a:p>
            <a:pPr marL="0" indent="0">
              <a:spcBef>
                <a:spcPts val="0"/>
              </a:spcBef>
              <a:buNone/>
            </a:pPr>
            <a:r>
              <a:rPr lang="en-US" sz="1600" dirty="0">
                <a:solidFill>
                  <a:srgbClr val="000000"/>
                </a:solidFill>
                <a:latin typeface="Consolas" panose="020B0609020204030204" pitchFamily="49" charset="0"/>
              </a:rPr>
              <a:t>reader = </a:t>
            </a:r>
            <a:r>
              <a:rPr lang="en-US" sz="1600" dirty="0" err="1">
                <a:solidFill>
                  <a:srgbClr val="000000"/>
                </a:solidFill>
                <a:latin typeface="Consolas" panose="020B0609020204030204" pitchFamily="49" charset="0"/>
              </a:rPr>
              <a:t>create_reader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is_training</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evaluate(reader, model)</a:t>
            </a:r>
          </a:p>
          <a:p>
            <a:pPr marL="0" indent="0">
              <a:lnSpc>
                <a:spcPct val="100000"/>
              </a:lnSpc>
              <a:spcBef>
                <a:spcPts val="0"/>
              </a:spcBef>
              <a:buNone/>
            </a:pPr>
            <a:endParaRPr lang="en-US" sz="1600" dirty="0">
              <a:latin typeface="Lucida Console" panose="020B0609040504020204" pitchFamily="49" charset="0"/>
              <a:cs typeface="Consolas" panose="020B0609020204030204" pitchFamily="49"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9" t="784" r="79" b="234"/>
          <a:stretch/>
        </p:blipFill>
        <p:spPr>
          <a:xfrm>
            <a:off x="10787031" y="120218"/>
            <a:ext cx="1509631" cy="1508195"/>
          </a:xfrm>
          <a:prstGeom prst="rect">
            <a:avLst/>
          </a:prstGeom>
        </p:spPr>
      </p:pic>
      <p:pic>
        <p:nvPicPr>
          <p:cNvPr id="19" name="Picture 18">
            <a:extLst>
              <a:ext uri="{FF2B5EF4-FFF2-40B4-BE49-F238E27FC236}">
                <a16:creationId xmlns:a16="http://schemas.microsoft.com/office/drawing/2014/main" id="{63C8331D-538C-4D96-8CD8-55AC8FC1C036}"/>
              </a:ext>
            </a:extLst>
          </p:cNvPr>
          <p:cNvPicPr>
            <a:picLocks noChangeAspect="1"/>
          </p:cNvPicPr>
          <p:nvPr/>
        </p:nvPicPr>
        <p:blipFill>
          <a:blip r:embed="rId4"/>
          <a:stretch>
            <a:fillRect/>
          </a:stretch>
        </p:blipFill>
        <p:spPr>
          <a:xfrm>
            <a:off x="5132060" y="1832107"/>
            <a:ext cx="6982820" cy="2475923"/>
          </a:xfrm>
          <a:prstGeom prst="rect">
            <a:avLst/>
          </a:prstGeom>
        </p:spPr>
      </p:pic>
      <p:sp>
        <p:nvSpPr>
          <p:cNvPr id="21" name="Title 20">
            <a:extLst>
              <a:ext uri="{FF2B5EF4-FFF2-40B4-BE49-F238E27FC236}">
                <a16:creationId xmlns:a16="http://schemas.microsoft.com/office/drawing/2014/main" id="{37510E4C-3F2C-42D8-B725-14F3159DFFB8}"/>
              </a:ext>
            </a:extLst>
          </p:cNvPr>
          <p:cNvSpPr>
            <a:spLocks noGrp="1"/>
          </p:cNvSpPr>
          <p:nvPr>
            <p:ph type="title"/>
          </p:nvPr>
        </p:nvSpPr>
        <p:spPr/>
        <p:txBody>
          <a:bodyPr/>
          <a:lstStyle/>
          <a:p>
            <a:r>
              <a:rPr lang="en-US" dirty="0"/>
              <a:t>As Easy as 1-2-3</a:t>
            </a:r>
          </a:p>
        </p:txBody>
      </p:sp>
    </p:spTree>
    <p:extLst>
      <p:ext uri="{BB962C8B-B14F-4D97-AF65-F5344CB8AC3E}">
        <p14:creationId xmlns:p14="http://schemas.microsoft.com/office/powerpoint/2010/main" val="4763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78650" y="508268"/>
            <a:ext cx="10101231" cy="5977988"/>
            <a:chOff x="1155481" y="498348"/>
            <a:chExt cx="9902663" cy="5861304"/>
          </a:xfrm>
        </p:grpSpPr>
        <p:sp>
          <p:nvSpPr>
            <p:cNvPr id="10"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4" name="Rectangle 13"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64659"/>
            <a:ext cx="12436475" cy="18652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DC6CA812-A57B-420A-AE70-AFACD36963DE}"/>
              </a:ext>
            </a:extLst>
          </p:cNvPr>
          <p:cNvSpPr>
            <a:spLocks noGrp="1"/>
          </p:cNvSpPr>
          <p:nvPr>
            <p:ph type="title"/>
          </p:nvPr>
        </p:nvSpPr>
        <p:spPr>
          <a:xfrm>
            <a:off x="1554559" y="2831811"/>
            <a:ext cx="9327356" cy="1408684"/>
          </a:xfrm>
        </p:spPr>
        <p:txBody>
          <a:bodyPr vert="horz" lIns="91440" tIns="45720" rIns="91440" bIns="45720" rtlCol="0" anchor="ctr">
            <a:normAutofit/>
          </a:bodyPr>
          <a:lstStyle/>
          <a:p>
            <a:pPr algn="ctr" defTabSz="914400"/>
            <a:r>
              <a:rPr lang="en-US" sz="4000" kern="1200" dirty="0">
                <a:solidFill>
                  <a:schemeClr val="bg2"/>
                </a:solidFill>
                <a:latin typeface="+mj-lt"/>
                <a:ea typeface="+mj-ea"/>
                <a:cs typeface="+mj-cs"/>
              </a:rPr>
              <a:t>Walkthrough:</a:t>
            </a:r>
            <a:br>
              <a:rPr lang="en-US" sz="4000" kern="1200" dirty="0">
                <a:solidFill>
                  <a:schemeClr val="bg2"/>
                </a:solidFill>
                <a:latin typeface="+mj-lt"/>
                <a:ea typeface="+mj-ea"/>
                <a:cs typeface="+mj-cs"/>
              </a:rPr>
            </a:br>
            <a:r>
              <a:rPr lang="en-US" sz="4000" kern="1200" dirty="0">
                <a:solidFill>
                  <a:schemeClr val="bg2"/>
                </a:solidFill>
                <a:latin typeface="+mj-lt"/>
                <a:ea typeface="+mj-ea"/>
                <a:cs typeface="+mj-cs"/>
              </a:rPr>
              <a:t>MNIST with CNTK</a:t>
            </a:r>
          </a:p>
        </p:txBody>
      </p:sp>
    </p:spTree>
    <p:extLst>
      <p:ext uri="{BB962C8B-B14F-4D97-AF65-F5344CB8AC3E}">
        <p14:creationId xmlns:p14="http://schemas.microsoft.com/office/powerpoint/2010/main" val="1427383190"/>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2" y="-1"/>
            <a:ext cx="12434711" cy="6994525"/>
          </a:xfrm>
        </p:spPr>
        <p:txBody>
          <a:bodyPr anchor="ctr"/>
          <a:lstStyle/>
          <a:p>
            <a:pPr algn="ctr"/>
            <a:r>
              <a:rPr lang="en-US" sz="4896" spc="0" dirty="0"/>
              <a:t>microsoft.com/</a:t>
            </a:r>
            <a:r>
              <a:rPr lang="en-US" sz="4896" spc="0" dirty="0" err="1"/>
              <a:t>ai</a:t>
            </a:r>
            <a:endParaRPr lang="en-US" sz="4896" spc="0" dirty="0"/>
          </a:p>
        </p:txBody>
      </p:sp>
    </p:spTree>
    <p:extLst>
      <p:ext uri="{BB962C8B-B14F-4D97-AF65-F5344CB8AC3E}">
        <p14:creationId xmlns:p14="http://schemas.microsoft.com/office/powerpoint/2010/main" val="232165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9786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4" y="296043"/>
            <a:ext cx="12432948" cy="798558"/>
          </a:xfrm>
          <a:prstGeom prst="rect">
            <a:avLst/>
          </a:prstGeom>
        </p:spPr>
        <p:txBody>
          <a:bodyPr wrap="square">
            <a:spAutoFit/>
          </a:bodyPr>
          <a:lstStyle/>
          <a:p>
            <a:pPr algn="ctr" defTabSz="932418">
              <a:defRPr/>
            </a:pPr>
            <a:r>
              <a:rPr lang="en-US" sz="4488"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Microsoft </a:t>
            </a:r>
            <a:r>
              <a:rPr lang="en-US" altLang="zh-TW" sz="4488"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Azure</a:t>
            </a:r>
            <a:r>
              <a:rPr lang="en-US" sz="4488"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 + </a:t>
            </a:r>
            <a:r>
              <a:rPr lang="en-US" altLang="zh-TW" sz="4488"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AI</a:t>
            </a:r>
            <a:r>
              <a:rPr lang="zh-TW" altLang="en-US" sz="4488"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 解決方案</a:t>
            </a:r>
            <a:endParaRPr lang="en-US" sz="1428" kern="0" dirty="0">
              <a:gradFill>
                <a:gsLst>
                  <a:gs pos="1250">
                    <a:srgbClr val="FFFFFF"/>
                  </a:gs>
                  <a:gs pos="100000">
                    <a:srgbClr val="FFFFFF"/>
                  </a:gs>
                </a:gsLst>
                <a:lin ang="5400000" scaled="0"/>
              </a:gradFill>
              <a:latin typeface="Segoe UI Semilight"/>
            </a:endParaRPr>
          </a:p>
        </p:txBody>
      </p:sp>
      <p:grpSp>
        <p:nvGrpSpPr>
          <p:cNvPr id="5" name="Group 4"/>
          <p:cNvGrpSpPr/>
          <p:nvPr/>
        </p:nvGrpSpPr>
        <p:grpSpPr>
          <a:xfrm>
            <a:off x="267020" y="2524691"/>
            <a:ext cx="11902434" cy="3808318"/>
            <a:chOff x="185078" y="2475412"/>
            <a:chExt cx="11670112" cy="3733984"/>
          </a:xfrm>
        </p:grpSpPr>
        <p:sp>
          <p:nvSpPr>
            <p:cNvPr id="71" name="Rectangle 70"/>
            <p:cNvSpPr/>
            <p:nvPr/>
          </p:nvSpPr>
          <p:spPr bwMode="auto">
            <a:xfrm>
              <a:off x="2709005" y="2478873"/>
              <a:ext cx="6599641" cy="373052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72" name="Rectangle 71"/>
            <p:cNvSpPr/>
            <p:nvPr/>
          </p:nvSpPr>
          <p:spPr bwMode="auto">
            <a:xfrm>
              <a:off x="185078" y="2475412"/>
              <a:ext cx="2523926" cy="3730523"/>
            </a:xfrm>
            <a:prstGeom prst="rect">
              <a:avLst/>
            </a:prstGeom>
            <a:solidFill>
              <a:schemeClr val="tx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73" name="Rectangle 72"/>
            <p:cNvSpPr/>
            <p:nvPr/>
          </p:nvSpPr>
          <p:spPr bwMode="auto">
            <a:xfrm>
              <a:off x="340905" y="3032835"/>
              <a:ext cx="2336921" cy="1397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defTabSz="932384" fontAlgn="base">
                <a:spcBef>
                  <a:spcPct val="0"/>
                </a:spcBef>
                <a:spcAft>
                  <a:spcPct val="0"/>
                </a:spcAft>
                <a:defRPr/>
              </a:pPr>
              <a:r>
                <a:rPr lang="en-US" kern="0"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Office 365       </a:t>
              </a:r>
              <a:r>
                <a:rPr lang="en-US" sz="1428" kern="0"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 </a:t>
              </a:r>
            </a:p>
            <a:p>
              <a:pPr defTabSz="932384" fontAlgn="base">
                <a:lnSpc>
                  <a:spcPct val="150000"/>
                </a:lnSpc>
                <a:spcBef>
                  <a:spcPct val="0"/>
                </a:spcBef>
                <a:spcAft>
                  <a:spcPct val="0"/>
                </a:spcAft>
                <a:defRPr/>
              </a:pPr>
              <a:r>
                <a:rPr lang="en-US" kern="0"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LinkedIn</a:t>
              </a:r>
            </a:p>
            <a:p>
              <a:pPr defTabSz="932384" fontAlgn="base">
                <a:lnSpc>
                  <a:spcPct val="150000"/>
                </a:lnSpc>
                <a:spcBef>
                  <a:spcPct val="0"/>
                </a:spcBef>
                <a:spcAft>
                  <a:spcPct val="0"/>
                </a:spcAft>
                <a:defRPr/>
              </a:pPr>
              <a:r>
                <a:rPr lang="en-US" kern="0"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Bing</a:t>
              </a:r>
            </a:p>
          </p:txBody>
        </p:sp>
        <p:sp>
          <p:nvSpPr>
            <p:cNvPr id="63" name="Rectangle 62"/>
            <p:cNvSpPr/>
            <p:nvPr/>
          </p:nvSpPr>
          <p:spPr bwMode="auto">
            <a:xfrm>
              <a:off x="2821195" y="3184938"/>
              <a:ext cx="2144495" cy="18657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32384">
                <a:lnSpc>
                  <a:spcPct val="150000"/>
                </a:lnSpc>
                <a:defRPr/>
              </a:pPr>
              <a:r>
                <a:rPr lang="zh-TW" alt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資料平台</a:t>
              </a:r>
              <a:endParaRPr lang="en-US" altLang="zh-TW"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endParaRPr>
            </a:p>
            <a:p>
              <a:pPr defTabSz="932384">
                <a:lnSpc>
                  <a:spcPct val="150000"/>
                </a:lnSpc>
                <a:defRPr/>
              </a:pPr>
              <a:r>
                <a:rPr lang="en-US" altLang="zh-TW"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D</a:t>
              </a: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ata Lake</a:t>
              </a:r>
            </a:p>
            <a:p>
              <a:pPr defTabSz="932384" fontAlgn="base">
                <a:lnSpc>
                  <a:spcPct val="150000"/>
                </a:lnSpc>
                <a:spcBef>
                  <a:spcPct val="0"/>
                </a:spcBef>
                <a:spcAft>
                  <a:spcPct val="0"/>
                </a:spcAft>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Cosmos DB</a:t>
              </a:r>
            </a:p>
            <a:p>
              <a:pPr defTabSz="932384" fontAlgn="base">
                <a:lnSpc>
                  <a:spcPct val="150000"/>
                </a:lnSpc>
                <a:spcBef>
                  <a:spcPct val="0"/>
                </a:spcBef>
                <a:spcAft>
                  <a:spcPct val="0"/>
                </a:spcAft>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SQL Server</a:t>
              </a:r>
            </a:p>
          </p:txBody>
        </p:sp>
        <p:sp>
          <p:nvSpPr>
            <p:cNvPr id="66" name="Rectangle 65"/>
            <p:cNvSpPr/>
            <p:nvPr/>
          </p:nvSpPr>
          <p:spPr bwMode="auto">
            <a:xfrm>
              <a:off x="4901657" y="3182045"/>
              <a:ext cx="2329439" cy="18657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32384">
                <a:lnSpc>
                  <a:spcPct val="150000"/>
                </a:lnSpc>
                <a:defRPr/>
              </a:pPr>
              <a:r>
                <a:rPr lang="zh-TW" alt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基礎環境</a:t>
              </a:r>
              <a:endParaRPr lang="en-US" altLang="zh-TW"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endParaRPr>
            </a:p>
            <a:p>
              <a:pPr defTabSz="932384">
                <a:lnSpc>
                  <a:spcPct val="150000"/>
                </a:lnSpc>
                <a:defRPr/>
              </a:pPr>
              <a:r>
                <a:rPr lang="en-US" altLang="zh-TW"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altLang="zh-TW" kern="0" dirty="0" err="1">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zure</a:t>
              </a:r>
              <a:r>
                <a:rPr lang="en-US" altLang="zh-TW"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 B</a:t>
              </a: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atch AI Training</a:t>
              </a:r>
            </a:p>
            <a:p>
              <a:pPr defTabSz="932384" fontAlgn="base">
                <a:lnSpc>
                  <a:spcPct val="150000"/>
                </a:lnSpc>
                <a:spcBef>
                  <a:spcPct val="0"/>
                </a:spcBef>
                <a:spcAft>
                  <a:spcPct val="0"/>
                </a:spcAft>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FPGA/GPU</a:t>
              </a:r>
            </a:p>
          </p:txBody>
        </p:sp>
        <p:sp>
          <p:nvSpPr>
            <p:cNvPr id="74" name="Rectangle 73"/>
            <p:cNvSpPr/>
            <p:nvPr/>
          </p:nvSpPr>
          <p:spPr>
            <a:xfrm>
              <a:off x="5204140" y="2652563"/>
              <a:ext cx="1576072" cy="406265"/>
            </a:xfrm>
            <a:prstGeom prst="rect">
              <a:avLst/>
            </a:prstGeom>
          </p:spPr>
          <p:txBody>
            <a:bodyPr wrap="none">
              <a:spAutoFit/>
            </a:bodyPr>
            <a:lstStyle/>
            <a:p>
              <a:pPr defTabSz="932418">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AZURE + AI</a:t>
              </a:r>
              <a:endParaRPr lang="en-US" sz="1632" kern="0" dirty="0">
                <a:solidFill>
                  <a:sysClr val="windowText" lastClr="000000"/>
                </a:solidFill>
                <a:latin typeface="Segoe UI Semilight"/>
              </a:endParaRPr>
            </a:p>
          </p:txBody>
        </p:sp>
        <p:sp>
          <p:nvSpPr>
            <p:cNvPr id="76" name="Rectangle 75"/>
            <p:cNvSpPr/>
            <p:nvPr/>
          </p:nvSpPr>
          <p:spPr bwMode="auto">
            <a:xfrm>
              <a:off x="7063810" y="3182043"/>
              <a:ext cx="2127605" cy="10202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32384">
                <a:lnSpc>
                  <a:spcPct val="150000"/>
                </a:lnSpc>
                <a:defRPr/>
              </a:pPr>
              <a:r>
                <a:rPr lang="zh-TW" alt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感知服務</a:t>
              </a:r>
              <a:endParaRPr lang="en-US" altLang="zh-TW"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endParaRPr>
            </a:p>
            <a:p>
              <a:pPr defTabSz="932384">
                <a:lnSpc>
                  <a:spcPct val="150000"/>
                </a:lnSpc>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Cognitive Services</a:t>
              </a:r>
            </a:p>
          </p:txBody>
        </p:sp>
        <p:sp>
          <p:nvSpPr>
            <p:cNvPr id="9" name="Rectangle 8"/>
            <p:cNvSpPr/>
            <p:nvPr/>
          </p:nvSpPr>
          <p:spPr>
            <a:xfrm>
              <a:off x="340905" y="2768156"/>
              <a:ext cx="1512915" cy="312073"/>
            </a:xfrm>
            <a:prstGeom prst="rect">
              <a:avLst/>
            </a:prstGeom>
          </p:spPr>
          <p:txBody>
            <a:bodyPr wrap="none" lIns="186521">
              <a:spAutoFit/>
            </a:bodyPr>
            <a:lstStyle/>
            <a:p>
              <a:pPr defTabSz="932418">
                <a:defRPr/>
              </a:pPr>
              <a:r>
                <a:rPr lang="en-US" sz="1428" kern="0" dirty="0">
                  <a:gradFill>
                    <a:gsLst>
                      <a:gs pos="0">
                        <a:srgbClr val="0078D7"/>
                      </a:gs>
                      <a:gs pos="100000">
                        <a:srgbClr val="0078D7"/>
                      </a:gs>
                    </a:gsLst>
                  </a:gradFill>
                  <a:latin typeface="Segoe UI Semibold" panose="020B0702040204020203" pitchFamily="34" charset="0"/>
                  <a:cs typeface="Segoe UI Semibold" panose="020B0702040204020203" pitchFamily="34" charset="0"/>
                </a:rPr>
                <a:t>DATA GRAPHS</a:t>
              </a:r>
              <a:endParaRPr lang="en-US" sz="1836" kern="0" dirty="0">
                <a:gradFill>
                  <a:gsLst>
                    <a:gs pos="0">
                      <a:srgbClr val="0078D7"/>
                    </a:gs>
                    <a:gs pos="100000">
                      <a:srgbClr val="0078D7"/>
                    </a:gs>
                  </a:gsLst>
                </a:gradFill>
                <a:latin typeface="Segoe UI Semilight"/>
              </a:endParaRPr>
            </a:p>
          </p:txBody>
        </p:sp>
        <p:sp>
          <p:nvSpPr>
            <p:cNvPr id="78" name="Rectangle 77"/>
            <p:cNvSpPr/>
            <p:nvPr/>
          </p:nvSpPr>
          <p:spPr bwMode="auto">
            <a:xfrm>
              <a:off x="9308647" y="2475412"/>
              <a:ext cx="2546543" cy="3730523"/>
            </a:xfrm>
            <a:prstGeom prst="rect">
              <a:avLst/>
            </a:prstGeom>
            <a:solidFill>
              <a:schemeClr val="tx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79" name="Rectangle 78"/>
            <p:cNvSpPr/>
            <p:nvPr/>
          </p:nvSpPr>
          <p:spPr bwMode="auto">
            <a:xfrm>
              <a:off x="9468928" y="2842817"/>
              <a:ext cx="2336921" cy="705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defTabSz="932384" fontAlgn="base">
                <a:lnSpc>
                  <a:spcPct val="150000"/>
                </a:lnSpc>
                <a:spcBef>
                  <a:spcPct val="0"/>
                </a:spcBef>
                <a:spcAft>
                  <a:spcPct val="0"/>
                </a:spcAft>
                <a:defRPr/>
              </a:pPr>
              <a:r>
                <a:rPr lang="en-US" kern="0" dirty="0">
                  <a:gradFill>
                    <a:gsLst>
                      <a:gs pos="0">
                        <a:srgbClr val="505050"/>
                      </a:gs>
                      <a:gs pos="100000">
                        <a:srgbClr val="505050"/>
                      </a:gs>
                    </a:gsLst>
                  </a:gradFill>
                  <a:latin typeface="Segoe UI Semilight" panose="020B0402040204020203" pitchFamily="34" charset="0"/>
                  <a:cs typeface="Segoe UI Semilight" panose="020B0402040204020203" pitchFamily="34" charset="0"/>
                </a:rPr>
                <a:t>Cortana</a:t>
              </a:r>
            </a:p>
          </p:txBody>
        </p:sp>
        <p:sp>
          <p:nvSpPr>
            <p:cNvPr id="80" name="Rectangle 79"/>
            <p:cNvSpPr/>
            <p:nvPr/>
          </p:nvSpPr>
          <p:spPr>
            <a:xfrm>
              <a:off x="9468928" y="2719714"/>
              <a:ext cx="1373453" cy="312073"/>
            </a:xfrm>
            <a:prstGeom prst="rect">
              <a:avLst/>
            </a:prstGeom>
          </p:spPr>
          <p:txBody>
            <a:bodyPr wrap="none" lIns="186521">
              <a:spAutoFit/>
            </a:bodyPr>
            <a:lstStyle/>
            <a:p>
              <a:pPr defTabSz="932418">
                <a:defRPr/>
              </a:pPr>
              <a:r>
                <a:rPr lang="zh-TW" altLang="en-US" sz="1428" kern="0"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智慧數位助理</a:t>
              </a:r>
              <a:endParaRPr lang="en-US" sz="1836" kern="0" dirty="0">
                <a:gradFill>
                  <a:gsLst>
                    <a:gs pos="0">
                      <a:srgbClr val="0078D7"/>
                    </a:gs>
                    <a:gs pos="100000">
                      <a:srgbClr val="0078D7"/>
                    </a:gs>
                  </a:gsLst>
                  <a:lin ang="5400000" scaled="0"/>
                </a:gradFill>
                <a:latin typeface="Segoe UI Semilight"/>
              </a:endParaRPr>
            </a:p>
          </p:txBody>
        </p:sp>
        <p:sp>
          <p:nvSpPr>
            <p:cNvPr id="82" name="Rectangle 81"/>
            <p:cNvSpPr/>
            <p:nvPr/>
          </p:nvSpPr>
          <p:spPr bwMode="auto">
            <a:xfrm>
              <a:off x="2814356" y="4871811"/>
              <a:ext cx="1017139" cy="619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32384">
                <a:lnSpc>
                  <a:spcPct val="150000"/>
                </a:lnSpc>
                <a:defRPr/>
              </a:pPr>
              <a:r>
                <a:rPr lang="zh-TW" alt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工具</a:t>
              </a:r>
              <a:endParaRPr lang="en-US" sz="1428"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3" name="Rectangle 12"/>
            <p:cNvSpPr/>
            <p:nvPr/>
          </p:nvSpPr>
          <p:spPr>
            <a:xfrm>
              <a:off x="2926660" y="5211052"/>
              <a:ext cx="5793073" cy="923330"/>
            </a:xfrm>
            <a:prstGeom prst="rect">
              <a:avLst/>
            </a:prstGeom>
          </p:spPr>
          <p:txBody>
            <a:bodyPr wrap="square">
              <a:spAutoFit/>
            </a:bodyPr>
            <a:lstStyle/>
            <a:p>
              <a:pPr defTabSz="932384" fontAlgn="base">
                <a:lnSpc>
                  <a:spcPct val="150000"/>
                </a:lnSpc>
                <a:spcBef>
                  <a:spcPct val="0"/>
                </a:spcBef>
                <a:spcAft>
                  <a:spcPct val="0"/>
                </a:spcAft>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Visual Studio | Azure Machine Learning | Bot Framework</a:t>
              </a:r>
            </a:p>
            <a:p>
              <a:pPr defTabSz="932384" fontAlgn="base">
                <a:lnSpc>
                  <a:spcPct val="150000"/>
                </a:lnSpc>
                <a:spcBef>
                  <a:spcPct val="0"/>
                </a:spcBef>
                <a:spcAft>
                  <a:spcPct val="0"/>
                </a:spcAft>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Cognitive Toolkit | </a:t>
              </a:r>
              <a:r>
                <a:rPr lang="en-US" kern="0" dirty="0" err="1">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TensorFlow</a:t>
              </a: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 | Caffe</a:t>
              </a:r>
            </a:p>
          </p:txBody>
        </p:sp>
        <p:sp>
          <p:nvSpPr>
            <p:cNvPr id="86" name="Rectangle 85"/>
            <p:cNvSpPr/>
            <p:nvPr/>
          </p:nvSpPr>
          <p:spPr bwMode="auto">
            <a:xfrm>
              <a:off x="9468928" y="3671851"/>
              <a:ext cx="2336921" cy="1535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defTabSz="932384" fontAlgn="base">
                <a:lnSpc>
                  <a:spcPct val="150000"/>
                </a:lnSpc>
                <a:spcBef>
                  <a:spcPct val="0"/>
                </a:spcBef>
                <a:spcAft>
                  <a:spcPct val="0"/>
                </a:spcAft>
                <a:defRPr/>
              </a:pPr>
              <a:r>
                <a:rPr lang="en-US"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Office </a:t>
              </a:r>
            </a:p>
            <a:p>
              <a:pPr defTabSz="932384" fontAlgn="base">
                <a:lnSpc>
                  <a:spcPct val="150000"/>
                </a:lnSpc>
                <a:spcBef>
                  <a:spcPct val="0"/>
                </a:spcBef>
                <a:spcAft>
                  <a:spcPct val="0"/>
                </a:spcAft>
                <a:defRPr/>
              </a:pPr>
              <a:r>
                <a:rPr lang="en-US"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a:t>
              </a:r>
            </a:p>
            <a:p>
              <a:pPr defTabSz="932384" fontAlgn="base">
                <a:lnSpc>
                  <a:spcPct val="150000"/>
                </a:lnSpc>
                <a:spcBef>
                  <a:spcPct val="0"/>
                </a:spcBef>
                <a:spcAft>
                  <a:spcPct val="0"/>
                </a:spcAft>
                <a:defRPr/>
              </a:pPr>
              <a:r>
                <a:rPr lang="en-US"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Dynamics</a:t>
              </a:r>
            </a:p>
          </p:txBody>
        </p:sp>
        <p:sp>
          <p:nvSpPr>
            <p:cNvPr id="87" name="Rectangle 86"/>
            <p:cNvSpPr/>
            <p:nvPr/>
          </p:nvSpPr>
          <p:spPr>
            <a:xfrm>
              <a:off x="9468928" y="3485831"/>
              <a:ext cx="1649169" cy="312073"/>
            </a:xfrm>
            <a:prstGeom prst="rect">
              <a:avLst/>
            </a:prstGeom>
          </p:spPr>
          <p:txBody>
            <a:bodyPr wrap="none" lIns="186521">
              <a:spAutoFit/>
            </a:bodyPr>
            <a:lstStyle/>
            <a:p>
              <a:pPr defTabSz="932418">
                <a:defRPr/>
              </a:pPr>
              <a:r>
                <a:rPr lang="zh-TW" altLang="en-US" sz="1428" kern="0" dirty="0">
                  <a:gradFill>
                    <a:gsLst>
                      <a:gs pos="0">
                        <a:srgbClr val="0078D7"/>
                      </a:gs>
                      <a:gs pos="100000">
                        <a:srgbClr val="0078D7"/>
                      </a:gs>
                    </a:gsLst>
                  </a:gradFill>
                  <a:latin typeface="Segoe UI Semibold" panose="020B0702040204020203" pitchFamily="34" charset="0"/>
                  <a:cs typeface="Segoe UI Semibold" panose="020B0702040204020203" pitchFamily="34" charset="0"/>
                </a:rPr>
                <a:t>具備 </a:t>
              </a:r>
              <a:r>
                <a:rPr lang="en-US" altLang="zh-TW" sz="1428" kern="0" dirty="0">
                  <a:gradFill>
                    <a:gsLst>
                      <a:gs pos="0">
                        <a:srgbClr val="0078D7"/>
                      </a:gs>
                      <a:gs pos="100000">
                        <a:srgbClr val="0078D7"/>
                      </a:gs>
                    </a:gsLst>
                  </a:gradFill>
                  <a:latin typeface="Segoe UI Semibold" panose="020B0702040204020203" pitchFamily="34" charset="0"/>
                  <a:cs typeface="Segoe UI Semibold" panose="020B0702040204020203" pitchFamily="34" charset="0"/>
                </a:rPr>
                <a:t>AI </a:t>
              </a:r>
              <a:r>
                <a:rPr lang="zh-TW" altLang="en-US" sz="1428" kern="0" dirty="0">
                  <a:gradFill>
                    <a:gsLst>
                      <a:gs pos="0">
                        <a:srgbClr val="0078D7"/>
                      </a:gs>
                      <a:gs pos="100000">
                        <a:srgbClr val="0078D7"/>
                      </a:gs>
                    </a:gsLst>
                  </a:gradFill>
                  <a:latin typeface="Segoe UI Semibold" panose="020B0702040204020203" pitchFamily="34" charset="0"/>
                  <a:cs typeface="Segoe UI Semibold" panose="020B0702040204020203" pitchFamily="34" charset="0"/>
                </a:rPr>
                <a:t>應用程式</a:t>
              </a:r>
              <a:endParaRPr lang="en-US" sz="1836" kern="0" dirty="0">
                <a:gradFill>
                  <a:gsLst>
                    <a:gs pos="0">
                      <a:srgbClr val="0078D7"/>
                    </a:gs>
                    <a:gs pos="100000">
                      <a:srgbClr val="0078D7"/>
                    </a:gs>
                  </a:gsLst>
                </a:gradFill>
                <a:latin typeface="Segoe UI Semilight"/>
              </a:endParaRPr>
            </a:p>
          </p:txBody>
        </p:sp>
      </p:grpSp>
      <p:sp>
        <p:nvSpPr>
          <p:cNvPr id="35" name="Text Placeholder 2">
            <a:extLst>
              <a:ext uri="{FF2B5EF4-FFF2-40B4-BE49-F238E27FC236}">
                <a16:creationId xmlns:a16="http://schemas.microsoft.com/office/drawing/2014/main" id="{671BA4C8-D02E-41D5-9A50-B7272E9C3331}"/>
              </a:ext>
            </a:extLst>
          </p:cNvPr>
          <p:cNvSpPr txBox="1">
            <a:spLocks/>
          </p:cNvSpPr>
          <p:nvPr/>
        </p:nvSpPr>
        <p:spPr>
          <a:xfrm>
            <a:off x="285625" y="1217313"/>
            <a:ext cx="11883829" cy="530431"/>
          </a:xfrm>
          <a:prstGeom prst="rect">
            <a:avLst/>
          </a:prstGeom>
        </p:spPr>
        <p:txBody>
          <a:bodyPr vert="horz" wrap="square" lIns="146262" tIns="91414" rIns="146262" bIns="91414"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rgbClr val="000000"/>
                    </a:gs>
                    <a:gs pos="100000">
                      <a:srgbClr val="000000"/>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384">
              <a:defRPr/>
            </a:pPr>
            <a:r>
              <a:rPr lang="zh-TW" altLang="en-US" sz="2448" dirty="0">
                <a:gradFill>
                  <a:gsLst>
                    <a:gs pos="1250">
                      <a:srgbClr val="FFFFFF"/>
                    </a:gs>
                    <a:gs pos="100000">
                      <a:srgbClr val="FFFFFF"/>
                    </a:gs>
                  </a:gsLst>
                  <a:lin ang="5400000" scaled="0"/>
                </a:gradFill>
                <a:latin typeface="Segoe UI Semilight"/>
              </a:rPr>
              <a:t>快速與彈性</a:t>
            </a:r>
            <a:r>
              <a:rPr lang="en-US" sz="2448" dirty="0">
                <a:gradFill>
                  <a:gsLst>
                    <a:gs pos="1250">
                      <a:srgbClr val="FFFFFF"/>
                    </a:gs>
                    <a:gs pos="100000">
                      <a:srgbClr val="FFFFFF"/>
                    </a:gs>
                  </a:gsLst>
                  <a:lin ang="5400000" scaled="0"/>
                </a:gradFill>
                <a:latin typeface="Segoe UI Semilight"/>
              </a:rPr>
              <a:t>  </a:t>
            </a:r>
            <a:r>
              <a:rPr lang="en-US" sz="2448" dirty="0">
                <a:solidFill>
                  <a:srgbClr val="FFFFFF"/>
                </a:solidFill>
                <a:latin typeface="Segoe UI Semilight"/>
              </a:rPr>
              <a:t>  </a:t>
            </a:r>
            <a:r>
              <a:rPr lang="en-US" sz="2448" dirty="0">
                <a:solidFill>
                  <a:srgbClr val="002060"/>
                </a:solidFill>
                <a:latin typeface="Segoe UI Semilight"/>
              </a:rPr>
              <a:t> </a:t>
            </a:r>
            <a:r>
              <a:rPr lang="en-US" sz="2448" dirty="0">
                <a:solidFill>
                  <a:srgbClr val="FFFFFF"/>
                </a:solidFill>
                <a:latin typeface="Segoe UI Semilight"/>
              </a:rPr>
              <a:t>  </a:t>
            </a:r>
            <a:r>
              <a:rPr lang="en-US" sz="2448" dirty="0">
                <a:gradFill>
                  <a:gsLst>
                    <a:gs pos="1250">
                      <a:srgbClr val="FFFFFF"/>
                    </a:gs>
                    <a:gs pos="100000">
                      <a:srgbClr val="FFFFFF"/>
                    </a:gs>
                  </a:gsLst>
                  <a:lin ang="5400000" scaled="0"/>
                </a:gradFill>
                <a:latin typeface="Segoe UI Semilight"/>
              </a:rPr>
              <a:t> </a:t>
            </a:r>
            <a:r>
              <a:rPr lang="zh-TW" altLang="en-US" sz="2448" dirty="0">
                <a:gradFill>
                  <a:gsLst>
                    <a:gs pos="1250">
                      <a:srgbClr val="FFFFFF"/>
                    </a:gs>
                    <a:gs pos="100000">
                      <a:srgbClr val="FFFFFF"/>
                    </a:gs>
                  </a:gsLst>
                  <a:lin ang="5400000" scaled="0"/>
                </a:gradFill>
                <a:latin typeface="Segoe UI Semilight"/>
              </a:rPr>
              <a:t>全方位資料平台</a:t>
            </a:r>
            <a:r>
              <a:rPr lang="en-US" sz="2448" dirty="0">
                <a:gradFill>
                  <a:gsLst>
                    <a:gs pos="1250">
                      <a:srgbClr val="FFFFFF"/>
                    </a:gs>
                    <a:gs pos="100000">
                      <a:srgbClr val="FFFFFF"/>
                    </a:gs>
                  </a:gsLst>
                  <a:lin ang="5400000" scaled="0"/>
                </a:gradFill>
                <a:latin typeface="Segoe UI Semilight"/>
              </a:rPr>
              <a:t> </a:t>
            </a:r>
            <a:r>
              <a:rPr lang="zh-TW" altLang="en-US" sz="2448" dirty="0">
                <a:gradFill>
                  <a:gsLst>
                    <a:gs pos="1250">
                      <a:srgbClr val="FFFFFF"/>
                    </a:gs>
                    <a:gs pos="100000">
                      <a:srgbClr val="FFFFFF"/>
                    </a:gs>
                  </a:gsLst>
                  <a:lin ang="5400000" scaled="0"/>
                </a:gradFill>
                <a:latin typeface="Segoe UI Semilight"/>
              </a:rPr>
              <a:t>         </a:t>
            </a:r>
            <a:r>
              <a:rPr lang="en-US" sz="2448" dirty="0">
                <a:solidFill>
                  <a:srgbClr val="002060"/>
                </a:solidFill>
                <a:latin typeface="Segoe UI Semilight"/>
              </a:rPr>
              <a:t> </a:t>
            </a:r>
            <a:r>
              <a:rPr lang="en-US" sz="2448" dirty="0">
                <a:solidFill>
                  <a:srgbClr val="FFFFFF"/>
                </a:solidFill>
                <a:latin typeface="Segoe UI Semilight"/>
              </a:rPr>
              <a:t>   </a:t>
            </a:r>
            <a:r>
              <a:rPr lang="zh-TW" altLang="en-US" sz="2448" dirty="0">
                <a:gradFill>
                  <a:gsLst>
                    <a:gs pos="1250">
                      <a:srgbClr val="FFFFFF"/>
                    </a:gs>
                    <a:gs pos="100000">
                      <a:srgbClr val="FFFFFF"/>
                    </a:gs>
                  </a:gsLst>
                  <a:lin ang="5400000" scaled="0"/>
                </a:gradFill>
                <a:latin typeface="Segoe UI Semilight"/>
              </a:rPr>
              <a:t>企業級解決方案</a:t>
            </a:r>
            <a:endParaRPr lang="en-US" sz="2448" dirty="0">
              <a:gradFill>
                <a:gsLst>
                  <a:gs pos="1250">
                    <a:srgbClr val="FFFFFF"/>
                  </a:gs>
                  <a:gs pos="100000">
                    <a:srgbClr val="FFFFFF"/>
                  </a:gs>
                </a:gsLst>
                <a:lin ang="5400000" scaled="0"/>
              </a:gradFill>
              <a:latin typeface="Segoe UI Semilight"/>
            </a:endParaRPr>
          </a:p>
        </p:txBody>
      </p:sp>
      <p:sp>
        <p:nvSpPr>
          <p:cNvPr id="2" name="Oval 1">
            <a:extLst>
              <a:ext uri="{FF2B5EF4-FFF2-40B4-BE49-F238E27FC236}">
                <a16:creationId xmlns:a16="http://schemas.microsoft.com/office/drawing/2014/main" id="{F7A8B877-99BD-4819-8924-FAF50921615A}"/>
              </a:ext>
            </a:extLst>
          </p:cNvPr>
          <p:cNvSpPr/>
          <p:nvPr/>
        </p:nvSpPr>
        <p:spPr bwMode="auto">
          <a:xfrm>
            <a:off x="4244239" y="1413285"/>
            <a:ext cx="118780" cy="1187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72A78A41-1EC0-49D2-97D6-AE0E45EC12C1}"/>
              </a:ext>
            </a:extLst>
          </p:cNvPr>
          <p:cNvSpPr/>
          <p:nvPr/>
        </p:nvSpPr>
        <p:spPr bwMode="auto">
          <a:xfrm>
            <a:off x="7598763" y="1413285"/>
            <a:ext cx="118780" cy="1187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46310C19-AB9B-4F95-977F-0B0C5E6DA889}"/>
              </a:ext>
            </a:extLst>
          </p:cNvPr>
          <p:cNvSpPr/>
          <p:nvPr/>
        </p:nvSpPr>
        <p:spPr bwMode="auto">
          <a:xfrm>
            <a:off x="2021954" y="1420389"/>
            <a:ext cx="118780" cy="1187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3330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352510" y="4372755"/>
            <a:ext cx="6983045" cy="62729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資料資產</a:t>
            </a:r>
            <a:endPar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38" name="Freeform 29"/>
          <p:cNvSpPr/>
          <p:nvPr/>
        </p:nvSpPr>
        <p:spPr bwMode="auto">
          <a:xfrm>
            <a:off x="352510" y="5067235"/>
            <a:ext cx="6983045" cy="73263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Big Data </a:t>
            </a: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資料分析工具</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r>
              <a:rPr lang="mr-IN"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r>
              <a:rPr lang="en-US" altLang="zh-TW"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Azure </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HDInsight, Azure Data Lake </a:t>
            </a:r>
          </a:p>
        </p:txBody>
      </p:sp>
      <p:sp>
        <p:nvSpPr>
          <p:cNvPr id="2" name="Title 1"/>
          <p:cNvSpPr>
            <a:spLocks noGrp="1"/>
          </p:cNvSpPr>
          <p:nvPr>
            <p:ph type="title"/>
          </p:nvPr>
        </p:nvSpPr>
        <p:spPr/>
        <p:txBody>
          <a:bodyPr/>
          <a:lstStyle/>
          <a:p>
            <a:r>
              <a:rPr lang="zh-TW" altLang="en-US" dirty="0"/>
              <a:t>微軟人工智慧相關服務與基礎環境</a:t>
            </a:r>
            <a:endParaRPr lang="en-US" dirty="0"/>
          </a:p>
        </p:txBody>
      </p:sp>
      <p:sp>
        <p:nvSpPr>
          <p:cNvPr id="5" name="Rectangle 4"/>
          <p:cNvSpPr/>
          <p:nvPr/>
        </p:nvSpPr>
        <p:spPr bwMode="auto">
          <a:xfrm>
            <a:off x="352510" y="2588034"/>
            <a:ext cx="6983045" cy="867713"/>
          </a:xfrm>
          <a:prstGeom prst="rect">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0" tIns="146241" rIns="182750" bIns="146200" numCol="1" spcCol="0" rtlCol="0" fromWordArt="0" anchor="t" anchorCtr="0" forceAA="0" compatLnSpc="1">
            <a:prstTxWarp prst="textNoShape">
              <a:avLst/>
            </a:prstTxWarp>
            <a:noAutofit/>
          </a:bodyPr>
          <a:lstStyle/>
          <a:p>
            <a:pPr defTabSz="931577" fontAlgn="base">
              <a:lnSpc>
                <a:spcPct val="90000"/>
              </a:lnSpc>
              <a:spcBef>
                <a:spcPct val="0"/>
              </a:spcBef>
              <a:spcAft>
                <a:spcPct val="0"/>
              </a:spcAft>
              <a:defRPr/>
            </a:pP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資料科學家使用之工具</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p>
          <a:p>
            <a:pPr defTabSz="931577" fontAlgn="base">
              <a:lnSpc>
                <a:spcPct val="90000"/>
              </a:lnSpc>
              <a:spcBef>
                <a:spcPct val="0"/>
              </a:spcBef>
              <a:spcAft>
                <a:spcPct val="0"/>
              </a:spcAft>
              <a:defRPr/>
            </a:pPr>
            <a:r>
              <a:rPr lang="mr-IN"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Azure Machine Learning, Microsoft R Server</a:t>
            </a:r>
          </a:p>
        </p:txBody>
      </p:sp>
      <p:sp>
        <p:nvSpPr>
          <p:cNvPr id="4" name="Freeform 13"/>
          <p:cNvSpPr/>
          <p:nvPr/>
        </p:nvSpPr>
        <p:spPr bwMode="auto">
          <a:xfrm>
            <a:off x="352510" y="3522937"/>
            <a:ext cx="6983045" cy="782628"/>
          </a:xfrm>
          <a:prstGeom prst="rect">
            <a:avLst/>
          </a:prstGeom>
          <a:solidFill>
            <a:schemeClr val="tx2">
              <a:lumMod val="90000"/>
              <a:lumOff val="1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深度學習，機器學習底層演算法工具</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p>
          <a:p>
            <a:pPr defTabSz="931577" fontAlgn="base">
              <a:lnSpc>
                <a:spcPct val="90000"/>
              </a:lnSpc>
              <a:spcBef>
                <a:spcPct val="0"/>
              </a:spcBef>
              <a:spcAft>
                <a:spcPct val="0"/>
              </a:spcAft>
              <a:defRPr/>
            </a:pPr>
            <a:r>
              <a:rPr lang="mr-IN"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Microsoft </a:t>
            </a:r>
            <a:r>
              <a:rPr lang="en-US" altLang="zh-TW"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Cognitive Services Toolkit</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TLC</a:t>
            </a:r>
          </a:p>
        </p:txBody>
      </p:sp>
      <p:sp>
        <p:nvSpPr>
          <p:cNvPr id="10" name="Freeform 239"/>
          <p:cNvSpPr/>
          <p:nvPr/>
        </p:nvSpPr>
        <p:spPr bwMode="auto">
          <a:xfrm flipH="1">
            <a:off x="593935" y="2751895"/>
            <a:ext cx="454397" cy="48823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22610" tIns="46591" rIns="93181" bIns="46591" numCol="1" spcCol="0" rtlCol="0" fromWordArt="0" anchor="ctr" anchorCtr="0" forceAA="0" compatLnSpc="1">
            <a:prstTxWarp prst="textNoShape">
              <a:avLst/>
            </a:prstTxWarp>
            <a:noAutofit/>
          </a:bodyPr>
          <a:lstStyle/>
          <a:p>
            <a:pPr defTabSz="949934" fontAlgn="base">
              <a:spcBef>
                <a:spcPct val="0"/>
              </a:spcBef>
              <a:spcAft>
                <a:spcPct val="0"/>
              </a:spcAft>
              <a:defRPr/>
            </a:pPr>
            <a:endParaRPr lang="en-US" sz="1599"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1" name="Group 20"/>
          <p:cNvGrpSpPr/>
          <p:nvPr/>
        </p:nvGrpSpPr>
        <p:grpSpPr>
          <a:xfrm>
            <a:off x="352510" y="1632942"/>
            <a:ext cx="6984943" cy="887902"/>
            <a:chOff x="280681" y="1876904"/>
            <a:chExt cx="6987916" cy="888280"/>
          </a:xfrm>
        </p:grpSpPr>
        <p:grpSp>
          <p:nvGrpSpPr>
            <p:cNvPr id="9" name="Group 8"/>
            <p:cNvGrpSpPr/>
            <p:nvPr/>
          </p:nvGrpSpPr>
          <p:grpSpPr>
            <a:xfrm>
              <a:off x="280681" y="1876904"/>
              <a:ext cx="6987916" cy="888280"/>
              <a:chOff x="280682" y="1822263"/>
              <a:chExt cx="6894577" cy="814257"/>
            </a:xfrm>
          </p:grpSpPr>
          <p:sp>
            <p:nvSpPr>
              <p:cNvPr id="7" name="Freeform 29"/>
              <p:cNvSpPr/>
              <p:nvPr/>
            </p:nvSpPr>
            <p:spPr bwMode="auto">
              <a:xfrm>
                <a:off x="3727971" y="1822264"/>
                <a:ext cx="3447288" cy="81425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00" rIns="9140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Bot framework</a:t>
                </a:r>
              </a:p>
            </p:txBody>
          </p:sp>
          <p:sp>
            <p:nvSpPr>
              <p:cNvPr id="6" name="Freeform 29"/>
              <p:cNvSpPr/>
              <p:nvPr/>
            </p:nvSpPr>
            <p:spPr bwMode="auto">
              <a:xfrm>
                <a:off x="280682" y="1822263"/>
                <a:ext cx="3447288" cy="814256"/>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00" rIns="9140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Microsoft 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181" tIns="46591" rIns="93181" bIns="46591" numCol="1" anchor="t" anchorCtr="0" compatLnSpc="1">
                <a:prstTxWarp prst="textNoShape">
                  <a:avLst/>
                </a:prstTxWarp>
                <a:noAutofit/>
              </a:bodyPr>
              <a:lstStyle/>
              <a:p>
                <a:pPr defTabSz="931523">
                  <a:defRPr/>
                </a:pPr>
                <a:endParaRPr lang="en-US" sz="1599" kern="0" dirty="0">
                  <a:gradFill>
                    <a:gsLst>
                      <a:gs pos="0">
                        <a:srgbClr val="FFFFFF"/>
                      </a:gs>
                      <a:gs pos="100000">
                        <a:srgbClr val="FFFFFF"/>
                      </a:gs>
                    </a:gsLst>
                    <a:lin ang="5400000" scaled="1"/>
                  </a:gradFill>
                  <a:latin typeface="Segoe UI"/>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181" tIns="46591" rIns="93181" bIns="46591" numCol="1" anchor="t" anchorCtr="0" compatLnSpc="1">
                <a:prstTxWarp prst="textNoShape">
                  <a:avLst/>
                </a:prstTxWarp>
              </a:bodyPr>
              <a:lstStyle/>
              <a:p>
                <a:pPr defTabSz="931523">
                  <a:defRPr/>
                </a:pPr>
                <a:endParaRPr lang="en-US" sz="1599" kern="0" dirty="0">
                  <a:gradFill>
                    <a:gsLst>
                      <a:gs pos="0">
                        <a:srgbClr val="FFFFFF"/>
                      </a:gs>
                      <a:gs pos="100000">
                        <a:srgbClr val="FFFFFF"/>
                      </a:gs>
                    </a:gsLst>
                    <a:lin ang="5400000" scaled="1"/>
                  </a:gradFill>
                  <a:latin typeface="Segoe UI"/>
                </a:endParaRPr>
              </a:p>
            </p:txBody>
          </p:sp>
        </p:grpSp>
        <p:sp>
          <p:nvSpPr>
            <p:cNvPr id="15" name="Freeform 230"/>
            <p:cNvSpPr/>
            <p:nvPr/>
          </p:nvSpPr>
          <p:spPr bwMode="auto">
            <a:xfrm>
              <a:off x="3928264" y="2145165"/>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81" tIns="46591" rIns="93181" bIns="46591" numCol="1" spcCol="0" rtlCol="0" fromWordArt="0" anchor="ctr" anchorCtr="0" forceAA="0" compatLnSpc="1">
              <a:prstTxWarp prst="textNoShape">
                <a:avLst/>
              </a:prstTxWarp>
              <a:noAutofit/>
            </a:bodyPr>
            <a:lstStyle/>
            <a:p>
              <a:pPr algn="ctr" defTabSz="949934" fontAlgn="base">
                <a:spcBef>
                  <a:spcPct val="0"/>
                </a:spcBef>
                <a:spcAft>
                  <a:spcPct val="0"/>
                </a:spcAft>
                <a:defRPr/>
              </a:pPr>
              <a:endParaRPr lang="en-US" sz="1599"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sp>
        <p:nvSpPr>
          <p:cNvPr id="35" name="Freeform 29"/>
          <p:cNvSpPr/>
          <p:nvPr/>
        </p:nvSpPr>
        <p:spPr bwMode="auto">
          <a:xfrm>
            <a:off x="351669" y="5859127"/>
            <a:ext cx="6983045" cy="732638"/>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海量級硬體運算創新</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r>
              <a:rPr lang="en-US" altLang="zh-TW"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cale, GPU, FPGA) </a:t>
            </a:r>
            <a:r>
              <a:rPr lang="mr-IN"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Azure </a:t>
            </a: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運算資源</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p>
        </p:txBody>
      </p:sp>
      <p:cxnSp>
        <p:nvCxnSpPr>
          <p:cNvPr id="22" name="Straight Arrow Connector 21"/>
          <p:cNvCxnSpPr/>
          <p:nvPr/>
        </p:nvCxnSpPr>
        <p:spPr>
          <a:xfrm>
            <a:off x="7437265" y="2049668"/>
            <a:ext cx="14475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892425" y="1642759"/>
            <a:ext cx="3428514" cy="860450"/>
          </a:xfrm>
          <a:prstGeom prst="rect">
            <a:avLst/>
          </a:prstGeom>
          <a:noFill/>
        </p:spPr>
        <p:txBody>
          <a:bodyPr wrap="square" lIns="182854" tIns="146283" rIns="182854" bIns="146283" rtlCol="0">
            <a:spAutoFit/>
          </a:bodyPr>
          <a:lstStyle/>
          <a:p>
            <a:pPr defTabSz="932597">
              <a:lnSpc>
                <a:spcPct val="90000"/>
              </a:lnSpc>
              <a:spcAft>
                <a:spcPts val="600"/>
              </a:spcAft>
            </a:pPr>
            <a:r>
              <a:rPr lang="zh-TW" altLang="en-US" sz="2000" dirty="0">
                <a:gradFill>
                  <a:gsLst>
                    <a:gs pos="2917">
                      <a:srgbClr val="505050"/>
                    </a:gs>
                    <a:gs pos="30000">
                      <a:srgbClr val="505050"/>
                    </a:gs>
                  </a:gsLst>
                  <a:lin ang="5400000" scaled="0"/>
                </a:gradFill>
                <a:latin typeface="Segoe UI Semilight"/>
              </a:rPr>
              <a:t>開發人員可直接叫用之人工智慧 </a:t>
            </a:r>
            <a:r>
              <a:rPr lang="en-US" altLang="zh-TW" sz="2000" dirty="0">
                <a:gradFill>
                  <a:gsLst>
                    <a:gs pos="2917">
                      <a:srgbClr val="505050"/>
                    </a:gs>
                    <a:gs pos="30000">
                      <a:srgbClr val="505050"/>
                    </a:gs>
                  </a:gsLst>
                  <a:lin ang="5400000" scaled="0"/>
                </a:gradFill>
                <a:latin typeface="Segoe UI Semilight"/>
              </a:rPr>
              <a:t>API</a:t>
            </a:r>
            <a:endParaRPr lang="zh-TW" altLang="en-US" sz="2000" dirty="0" err="1">
              <a:gradFill>
                <a:gsLst>
                  <a:gs pos="2917">
                    <a:srgbClr val="505050"/>
                  </a:gs>
                  <a:gs pos="30000">
                    <a:srgbClr val="505050"/>
                  </a:gs>
                </a:gsLst>
                <a:lin ang="5400000" scaled="0"/>
              </a:gradFill>
              <a:latin typeface="Segoe UI Semilight"/>
            </a:endParaRPr>
          </a:p>
        </p:txBody>
      </p:sp>
      <p:cxnSp>
        <p:nvCxnSpPr>
          <p:cNvPr id="42" name="Straight Arrow Connector 41"/>
          <p:cNvCxnSpPr/>
          <p:nvPr/>
        </p:nvCxnSpPr>
        <p:spPr>
          <a:xfrm>
            <a:off x="7429699" y="3040132"/>
            <a:ext cx="14475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884859" y="2633223"/>
            <a:ext cx="3428514" cy="860450"/>
          </a:xfrm>
          <a:prstGeom prst="rect">
            <a:avLst/>
          </a:prstGeom>
          <a:noFill/>
        </p:spPr>
        <p:txBody>
          <a:bodyPr wrap="square" lIns="182854" tIns="146283" rIns="182854" bIns="146283" rtlCol="0">
            <a:spAutoFit/>
          </a:bodyPr>
          <a:lstStyle/>
          <a:p>
            <a:pPr defTabSz="932597">
              <a:lnSpc>
                <a:spcPct val="90000"/>
              </a:lnSpc>
              <a:spcAft>
                <a:spcPts val="600"/>
              </a:spcAft>
            </a:pPr>
            <a:r>
              <a:rPr lang="zh-TW" altLang="en-US" sz="2000" dirty="0">
                <a:gradFill>
                  <a:gsLst>
                    <a:gs pos="2917">
                      <a:srgbClr val="505050"/>
                    </a:gs>
                    <a:gs pos="30000">
                      <a:srgbClr val="505050"/>
                    </a:gs>
                  </a:gsLst>
                  <a:lin ang="5400000" scaled="0"/>
                </a:gradFill>
                <a:latin typeface="Segoe UI Semilight"/>
              </a:rPr>
              <a:t>資料科學家互動式工具驗證機器學習模型</a:t>
            </a:r>
          </a:p>
        </p:txBody>
      </p:sp>
      <p:cxnSp>
        <p:nvCxnSpPr>
          <p:cNvPr id="45" name="Straight Arrow Connector 44"/>
          <p:cNvCxnSpPr/>
          <p:nvPr/>
        </p:nvCxnSpPr>
        <p:spPr>
          <a:xfrm>
            <a:off x="7401590" y="3900498"/>
            <a:ext cx="14475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849184" y="3598676"/>
            <a:ext cx="3428514" cy="860450"/>
          </a:xfrm>
          <a:prstGeom prst="rect">
            <a:avLst/>
          </a:prstGeom>
          <a:noFill/>
        </p:spPr>
        <p:txBody>
          <a:bodyPr wrap="square" lIns="182854" tIns="146283" rIns="182854" bIns="146283" rtlCol="0">
            <a:spAutoFit/>
          </a:bodyPr>
          <a:lstStyle/>
          <a:p>
            <a:pPr defTabSz="932597">
              <a:lnSpc>
                <a:spcPct val="90000"/>
              </a:lnSpc>
              <a:spcAft>
                <a:spcPts val="600"/>
              </a:spcAft>
            </a:pPr>
            <a:r>
              <a:rPr lang="zh-TW" altLang="en-US" sz="2000" dirty="0">
                <a:gradFill>
                  <a:gsLst>
                    <a:gs pos="2917">
                      <a:srgbClr val="505050"/>
                    </a:gs>
                    <a:gs pos="30000">
                      <a:srgbClr val="505050"/>
                    </a:gs>
                  </a:gsLst>
                  <a:lin ang="5400000" scaled="0"/>
                </a:gradFill>
                <a:latin typeface="Segoe UI Semilight"/>
              </a:rPr>
              <a:t>微軟開放自己使用之深度學習與機器學習基礎環境</a:t>
            </a:r>
          </a:p>
        </p:txBody>
      </p:sp>
      <p:cxnSp>
        <p:nvCxnSpPr>
          <p:cNvPr id="47" name="Straight Arrow Connector 46"/>
          <p:cNvCxnSpPr/>
          <p:nvPr/>
        </p:nvCxnSpPr>
        <p:spPr>
          <a:xfrm>
            <a:off x="7401590" y="5369058"/>
            <a:ext cx="14475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849184" y="5067237"/>
            <a:ext cx="3428514" cy="860450"/>
          </a:xfrm>
          <a:prstGeom prst="rect">
            <a:avLst/>
          </a:prstGeom>
          <a:noFill/>
        </p:spPr>
        <p:txBody>
          <a:bodyPr wrap="square" lIns="182854" tIns="146283" rIns="182854" bIns="146283" rtlCol="0">
            <a:spAutoFit/>
          </a:bodyPr>
          <a:lstStyle/>
          <a:p>
            <a:pPr defTabSz="932597">
              <a:lnSpc>
                <a:spcPct val="90000"/>
              </a:lnSpc>
              <a:spcAft>
                <a:spcPts val="600"/>
              </a:spcAft>
            </a:pPr>
            <a:r>
              <a:rPr lang="zh-TW" altLang="en-US" sz="2000" dirty="0">
                <a:gradFill>
                  <a:gsLst>
                    <a:gs pos="2917">
                      <a:srgbClr val="505050"/>
                    </a:gs>
                    <a:gs pos="30000">
                      <a:srgbClr val="505050"/>
                    </a:gs>
                  </a:gsLst>
                  <a:lin ang="5400000" scaled="0"/>
                </a:gradFill>
                <a:latin typeface="Segoe UI Semilight"/>
              </a:rPr>
              <a:t>微軟開放自己使用之深度學習與機器學習基礎環境</a:t>
            </a:r>
          </a:p>
        </p:txBody>
      </p:sp>
      <p:cxnSp>
        <p:nvCxnSpPr>
          <p:cNvPr id="51" name="Straight Arrow Connector 50"/>
          <p:cNvCxnSpPr/>
          <p:nvPr/>
        </p:nvCxnSpPr>
        <p:spPr>
          <a:xfrm>
            <a:off x="7438914" y="6218401"/>
            <a:ext cx="14475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886508" y="5916578"/>
            <a:ext cx="3428514" cy="572383"/>
          </a:xfrm>
          <a:prstGeom prst="rect">
            <a:avLst/>
          </a:prstGeom>
          <a:noFill/>
        </p:spPr>
        <p:txBody>
          <a:bodyPr wrap="square" lIns="182854" tIns="146283" rIns="182854" bIns="146283" rtlCol="0">
            <a:spAutoFit/>
          </a:bodyPr>
          <a:lstStyle/>
          <a:p>
            <a:pPr defTabSz="932597">
              <a:lnSpc>
                <a:spcPct val="90000"/>
              </a:lnSpc>
              <a:spcAft>
                <a:spcPts val="600"/>
              </a:spcAft>
            </a:pPr>
            <a:r>
              <a:rPr lang="zh-TW" altLang="en-US" sz="2000" dirty="0">
                <a:gradFill>
                  <a:gsLst>
                    <a:gs pos="2917">
                      <a:srgbClr val="505050"/>
                    </a:gs>
                    <a:gs pos="30000">
                      <a:srgbClr val="505050"/>
                    </a:gs>
                  </a:gsLst>
                  <a:lin ang="5400000" scaled="0"/>
                </a:gradFill>
                <a:latin typeface="Segoe UI Semilight"/>
              </a:rPr>
              <a:t>雲端用之不盡之運算資源</a:t>
            </a:r>
          </a:p>
        </p:txBody>
      </p:sp>
    </p:spTree>
    <p:extLst>
      <p:ext uri="{BB962C8B-B14F-4D97-AF65-F5344CB8AC3E}">
        <p14:creationId xmlns:p14="http://schemas.microsoft.com/office/powerpoint/2010/main" val="233767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cxnSp>
        <p:nvCxnSpPr>
          <p:cNvPr id="61" name="Straight Connector 60"/>
          <p:cNvCxnSpPr>
            <a:cxnSpLocks/>
          </p:cNvCxnSpPr>
          <p:nvPr/>
        </p:nvCxnSpPr>
        <p:spPr>
          <a:xfrm>
            <a:off x="471067" y="3971491"/>
            <a:ext cx="3612149"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8388807" y="3971491"/>
            <a:ext cx="3612149"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Graphic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6784" y="1733773"/>
            <a:ext cx="3461512" cy="4108418"/>
          </a:xfrm>
          <a:prstGeom prst="rect">
            <a:avLst/>
          </a:prstGeom>
        </p:spPr>
      </p:pic>
      <p:sp>
        <p:nvSpPr>
          <p:cNvPr id="131" name="Content Placeholder 2"/>
          <p:cNvSpPr txBox="1">
            <a:spLocks/>
          </p:cNvSpPr>
          <p:nvPr/>
        </p:nvSpPr>
        <p:spPr>
          <a:xfrm>
            <a:off x="2678975" y="6021579"/>
            <a:ext cx="2808483" cy="542253"/>
          </a:xfrm>
          <a:prstGeom prst="rect">
            <a:avLst/>
          </a:prstGeom>
        </p:spPr>
        <p:txBody>
          <a:bodyPr vert="horz" lIns="124347" tIns="62174" rIns="124347" bIns="62174"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43431">
              <a:buNone/>
              <a:defRPr/>
            </a:pPr>
            <a:r>
              <a:rPr lang="en-US" sz="2720" dirty="0">
                <a:solidFill>
                  <a:prstClr val="white"/>
                </a:solidFill>
                <a:latin typeface="Segoe UI Semibold" panose="020B0702040204020203" pitchFamily="34" charset="0"/>
                <a:cs typeface="Segoe UI Semibold" panose="020B0702040204020203" pitchFamily="34" charset="0"/>
              </a:rPr>
              <a:t>Regular Database + App</a:t>
            </a:r>
          </a:p>
          <a:p>
            <a:pPr marL="466287" indent="-466287" defTabSz="1243431">
              <a:defRPr/>
            </a:pPr>
            <a:endParaRPr lang="en-US" sz="2720" dirty="0">
              <a:solidFill>
                <a:prstClr val="white"/>
              </a:solidFill>
              <a:latin typeface="Segoe UI Semibold" panose="020B0702040204020203" pitchFamily="34" charset="0"/>
              <a:cs typeface="Segoe UI Semibold" panose="020B0702040204020203" pitchFamily="34" charset="0"/>
            </a:endParaRPr>
          </a:p>
        </p:txBody>
      </p:sp>
      <p:sp>
        <p:nvSpPr>
          <p:cNvPr id="164" name="Content Placeholder 2"/>
          <p:cNvSpPr txBox="1">
            <a:spLocks/>
          </p:cNvSpPr>
          <p:nvPr/>
        </p:nvSpPr>
        <p:spPr>
          <a:xfrm>
            <a:off x="6910201" y="6084565"/>
            <a:ext cx="3416718" cy="542253"/>
          </a:xfrm>
          <a:prstGeom prst="rect">
            <a:avLst/>
          </a:prstGeom>
        </p:spPr>
        <p:txBody>
          <a:bodyPr vert="horz" lIns="124347" tIns="62174" rIns="124347" bIns="62174"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43431">
              <a:buNone/>
              <a:defRPr/>
            </a:pPr>
            <a:r>
              <a:rPr lang="en-US" sz="2720" dirty="0">
                <a:solidFill>
                  <a:prstClr val="white"/>
                </a:solidFill>
                <a:latin typeface="Segoe UI Semibold" panose="020B0702040204020203" pitchFamily="34" charset="0"/>
                <a:cs typeface="Segoe UI Semibold" panose="020B0702040204020203" pitchFamily="34" charset="0"/>
              </a:rPr>
              <a:t>Intelligence Database + App</a:t>
            </a:r>
          </a:p>
        </p:txBody>
      </p:sp>
      <p:sp>
        <p:nvSpPr>
          <p:cNvPr id="171" name="TextBox 170"/>
          <p:cNvSpPr txBox="1"/>
          <p:nvPr/>
        </p:nvSpPr>
        <p:spPr>
          <a:xfrm>
            <a:off x="701744" y="463060"/>
            <a:ext cx="11032992" cy="862581"/>
          </a:xfrm>
          <a:prstGeom prst="rect">
            <a:avLst/>
          </a:prstGeom>
          <a:noFill/>
        </p:spPr>
        <p:txBody>
          <a:bodyPr wrap="none" rtlCol="0">
            <a:spAutoFit/>
          </a:bodyPr>
          <a:lstStyle/>
          <a:p>
            <a:pPr algn="ctr" defTabSz="1243431">
              <a:defRPr/>
            </a:pPr>
            <a:r>
              <a:rPr lang="en-US" sz="4896" kern="0" spc="-153" dirty="0">
                <a:solidFill>
                  <a:prstClr val="white"/>
                </a:solidFill>
                <a:latin typeface="Segoe UI Semibold" panose="020B0702040204020203" pitchFamily="34" charset="0"/>
                <a:cs typeface="Segoe UI Semibold" panose="020B0702040204020203" pitchFamily="34" charset="0"/>
              </a:rPr>
              <a:t>Bringing intelligence to where data lives</a:t>
            </a:r>
          </a:p>
        </p:txBody>
      </p:sp>
      <p:sp>
        <p:nvSpPr>
          <p:cNvPr id="12" name="Rectangle 11"/>
          <p:cNvSpPr/>
          <p:nvPr/>
        </p:nvSpPr>
        <p:spPr>
          <a:xfrm>
            <a:off x="8552954" y="1598515"/>
            <a:ext cx="1706276" cy="4320912"/>
          </a:xfrm>
          <a:prstGeom prst="rect">
            <a:avLst/>
          </a:prstGeom>
          <a:solidFill>
            <a:srgbClr val="18182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a:endParaRPr>
          </a:p>
        </p:txBody>
      </p:sp>
      <p:pic>
        <p:nvPicPr>
          <p:cNvPr id="78" name="Graphic 7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0581" y="1847972"/>
            <a:ext cx="3412551" cy="3904853"/>
          </a:xfrm>
          <a:prstGeom prst="rect">
            <a:avLst/>
          </a:prstGeom>
        </p:spPr>
      </p:pic>
      <p:sp>
        <p:nvSpPr>
          <p:cNvPr id="79" name="TextBox 78"/>
          <p:cNvSpPr txBox="1"/>
          <p:nvPr/>
        </p:nvSpPr>
        <p:spPr>
          <a:xfrm>
            <a:off x="758935" y="2939986"/>
            <a:ext cx="2009384" cy="811440"/>
          </a:xfrm>
          <a:prstGeom prst="rect">
            <a:avLst/>
          </a:prstGeom>
          <a:noFill/>
        </p:spPr>
        <p:txBody>
          <a:bodyPr wrap="square" rtlCol="0">
            <a:spAutoFit/>
          </a:bodyPr>
          <a:lstStyle/>
          <a:p>
            <a:pPr defTabSz="1243431">
              <a:lnSpc>
                <a:spcPct val="120000"/>
              </a:lnSpc>
              <a:defRPr/>
            </a:pPr>
            <a:r>
              <a:rPr lang="en-US" sz="1904" kern="0" dirty="0">
                <a:solidFill>
                  <a:prstClr val="white"/>
                </a:solidFill>
                <a:latin typeface="Segoe UI Light" panose="020B0502040204020203" pitchFamily="34" charset="0"/>
                <a:cs typeface="Segoe UI Light" panose="020B0502040204020203" pitchFamily="34" charset="0"/>
              </a:rPr>
              <a:t>Application + Intelligence</a:t>
            </a:r>
          </a:p>
        </p:txBody>
      </p:sp>
      <p:sp>
        <p:nvSpPr>
          <p:cNvPr id="80" name="TextBox 79"/>
          <p:cNvSpPr txBox="1"/>
          <p:nvPr/>
        </p:nvSpPr>
        <p:spPr>
          <a:xfrm>
            <a:off x="744781" y="4359067"/>
            <a:ext cx="2009384" cy="452806"/>
          </a:xfrm>
          <a:prstGeom prst="rect">
            <a:avLst/>
          </a:prstGeom>
          <a:noFill/>
        </p:spPr>
        <p:txBody>
          <a:bodyPr wrap="square" rtlCol="0">
            <a:spAutoFit/>
          </a:bodyPr>
          <a:lstStyle/>
          <a:p>
            <a:pPr defTabSz="1243431">
              <a:lnSpc>
                <a:spcPct val="120000"/>
              </a:lnSpc>
              <a:defRPr/>
            </a:pPr>
            <a:r>
              <a:rPr lang="en-US" sz="1904" kern="0" dirty="0">
                <a:solidFill>
                  <a:prstClr val="white"/>
                </a:solidFill>
                <a:latin typeface="Segoe UI Light" panose="020B0502040204020203" pitchFamily="34" charset="0"/>
                <a:cs typeface="Segoe UI Light" panose="020B0502040204020203" pitchFamily="34" charset="0"/>
              </a:rPr>
              <a:t>Database</a:t>
            </a:r>
            <a:endParaRPr lang="en-US" sz="1632" kern="0" dirty="0">
              <a:solidFill>
                <a:prstClr val="white"/>
              </a:solidFill>
              <a:latin typeface="Segoe UI Semibold" panose="020B0702040204020203" pitchFamily="34" charset="0"/>
              <a:cs typeface="Segoe UI Semibold" panose="020B0702040204020203" pitchFamily="34" charset="0"/>
            </a:endParaRPr>
          </a:p>
        </p:txBody>
      </p:sp>
      <p:sp>
        <p:nvSpPr>
          <p:cNvPr id="86" name="Rectangle 85"/>
          <p:cNvSpPr/>
          <p:nvPr/>
        </p:nvSpPr>
        <p:spPr>
          <a:xfrm>
            <a:off x="4052625" y="1605475"/>
            <a:ext cx="1706276" cy="4320912"/>
          </a:xfrm>
          <a:prstGeom prst="rect">
            <a:avLst/>
          </a:prstGeom>
          <a:solidFill>
            <a:srgbClr val="18182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a:endParaRPr>
          </a:p>
        </p:txBody>
      </p:sp>
      <p:sp>
        <p:nvSpPr>
          <p:cNvPr id="27" name="TextBox 26"/>
          <p:cNvSpPr txBox="1"/>
          <p:nvPr/>
        </p:nvSpPr>
        <p:spPr>
          <a:xfrm>
            <a:off x="9874713" y="2580119"/>
            <a:ext cx="2009384" cy="452806"/>
          </a:xfrm>
          <a:prstGeom prst="rect">
            <a:avLst/>
          </a:prstGeom>
          <a:noFill/>
        </p:spPr>
        <p:txBody>
          <a:bodyPr wrap="square" rtlCol="0">
            <a:spAutoFit/>
          </a:bodyPr>
          <a:lstStyle/>
          <a:p>
            <a:pPr algn="r" defTabSz="1243431">
              <a:lnSpc>
                <a:spcPct val="120000"/>
              </a:lnSpc>
              <a:defRPr/>
            </a:pPr>
            <a:r>
              <a:rPr lang="en-US" sz="1904" kern="0" dirty="0">
                <a:solidFill>
                  <a:prstClr val="white"/>
                </a:solidFill>
                <a:latin typeface="Segoe UI Light" panose="020B0502040204020203" pitchFamily="34" charset="0"/>
                <a:cs typeface="Segoe UI Light" panose="020B0502040204020203" pitchFamily="34" charset="0"/>
              </a:rPr>
              <a:t>Application</a:t>
            </a:r>
          </a:p>
        </p:txBody>
      </p:sp>
      <p:sp>
        <p:nvSpPr>
          <p:cNvPr id="28" name="TextBox 27"/>
          <p:cNvSpPr txBox="1"/>
          <p:nvPr/>
        </p:nvSpPr>
        <p:spPr>
          <a:xfrm>
            <a:off x="9874713" y="4256956"/>
            <a:ext cx="2009384" cy="811440"/>
          </a:xfrm>
          <a:prstGeom prst="rect">
            <a:avLst/>
          </a:prstGeom>
          <a:noFill/>
        </p:spPr>
        <p:txBody>
          <a:bodyPr wrap="square" rtlCol="0">
            <a:spAutoFit/>
          </a:bodyPr>
          <a:lstStyle/>
          <a:p>
            <a:pPr algn="r" defTabSz="1243431">
              <a:lnSpc>
                <a:spcPct val="120000"/>
              </a:lnSpc>
              <a:defRPr/>
            </a:pPr>
            <a:r>
              <a:rPr lang="en-US" sz="1904" kern="0" dirty="0">
                <a:solidFill>
                  <a:prstClr val="white"/>
                </a:solidFill>
                <a:latin typeface="Segoe UI Light" panose="020B0502040204020203" pitchFamily="34" charset="0"/>
                <a:cs typeface="Segoe UI Light" panose="020B0502040204020203" pitchFamily="34" charset="0"/>
              </a:rPr>
              <a:t>Intelligence </a:t>
            </a:r>
            <a:br>
              <a:rPr lang="en-US" sz="1904" kern="0" dirty="0">
                <a:solidFill>
                  <a:prstClr val="white"/>
                </a:solidFill>
                <a:latin typeface="Segoe UI Light" panose="020B0502040204020203" pitchFamily="34" charset="0"/>
                <a:cs typeface="Segoe UI Light" panose="020B0502040204020203" pitchFamily="34" charset="0"/>
              </a:rPr>
            </a:br>
            <a:r>
              <a:rPr lang="en-US" sz="1904" kern="0" dirty="0">
                <a:solidFill>
                  <a:prstClr val="white"/>
                </a:solidFill>
                <a:latin typeface="Segoe UI Light" panose="020B0502040204020203" pitchFamily="34" charset="0"/>
                <a:cs typeface="Segoe UI Light" panose="020B0502040204020203" pitchFamily="34" charset="0"/>
              </a:rPr>
              <a:t>+ Database</a:t>
            </a:r>
            <a:endParaRPr lang="en-US" sz="1632" kern="0" dirty="0">
              <a:solidFill>
                <a:prstClr val="white"/>
              </a:solidFill>
              <a:latin typeface="Segoe UI Semibold" panose="020B0702040204020203" pitchFamily="34" charset="0"/>
              <a:cs typeface="Segoe UI Semibold" panose="020B0702040204020203" pitchFamily="34" charset="0"/>
            </a:endParaRPr>
          </a:p>
        </p:txBody>
      </p:sp>
      <p:sp>
        <p:nvSpPr>
          <p:cNvPr id="7" name="Oval 6"/>
          <p:cNvSpPr/>
          <p:nvPr/>
        </p:nvSpPr>
        <p:spPr>
          <a:xfrm>
            <a:off x="5928233" y="3214142"/>
            <a:ext cx="757350" cy="757350"/>
          </a:xfrm>
          <a:prstGeom prst="ellipse">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prstClr val="white"/>
                </a:solidFill>
                <a:latin typeface="Calibri"/>
              </a:rPr>
              <a:t>VS</a:t>
            </a:r>
          </a:p>
        </p:txBody>
      </p:sp>
    </p:spTree>
    <p:extLst>
      <p:ext uri="{BB962C8B-B14F-4D97-AF65-F5344CB8AC3E}">
        <p14:creationId xmlns:p14="http://schemas.microsoft.com/office/powerpoint/2010/main" val="418388537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18182A"/>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5619E8A-AB2D-48E6-A279-FD4BFCCF9142}"/>
              </a:ext>
            </a:extLst>
          </p:cNvPr>
          <p:cNvPicPr>
            <a:picLocks noChangeAspect="1"/>
          </p:cNvPicPr>
          <p:nvPr/>
        </p:nvPicPr>
        <p:blipFill>
          <a:blip r:embed="rId3"/>
          <a:stretch>
            <a:fillRect/>
          </a:stretch>
        </p:blipFill>
        <p:spPr>
          <a:xfrm>
            <a:off x="1159390" y="1054630"/>
            <a:ext cx="3175841" cy="4298155"/>
          </a:xfrm>
          <a:prstGeom prst="rect">
            <a:avLst/>
          </a:prstGeom>
        </p:spPr>
      </p:pic>
      <p:sp>
        <p:nvSpPr>
          <p:cNvPr id="5" name="Title 1"/>
          <p:cNvSpPr txBox="1">
            <a:spLocks/>
          </p:cNvSpPr>
          <p:nvPr/>
        </p:nvSpPr>
        <p:spPr>
          <a:xfrm>
            <a:off x="4806659" y="926684"/>
            <a:ext cx="5401500" cy="1679518"/>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a:defRPr/>
            </a:pPr>
            <a:r>
              <a:rPr lang="en-US" sz="4488" spc="-102" dirty="0">
                <a:solidFill>
                  <a:srgbClr val="0078D7"/>
                </a:solidFill>
                <a:latin typeface="Segoe UI Semibold" panose="020B0702040204020203" pitchFamily="34" charset="0"/>
                <a:cs typeface="Segoe UI Semibold" panose="020B0702040204020203" pitchFamily="34" charset="0"/>
              </a:rPr>
              <a:t>SQL Server </a:t>
            </a:r>
            <a:r>
              <a:rPr lang="en-US" sz="4488" spc="-102" dirty="0">
                <a:solidFill>
                  <a:srgbClr val="FFFFFF"/>
                </a:solidFill>
                <a:latin typeface="Segoe UI Semibold" panose="020B0702040204020203" pitchFamily="34" charset="0"/>
                <a:cs typeface="Segoe UI Semibold" panose="020B0702040204020203" pitchFamily="34" charset="0"/>
              </a:rPr>
              <a:t>2017</a:t>
            </a:r>
          </a:p>
        </p:txBody>
      </p:sp>
      <p:sp>
        <p:nvSpPr>
          <p:cNvPr id="7" name="Rectangle 6"/>
          <p:cNvSpPr/>
          <p:nvPr/>
        </p:nvSpPr>
        <p:spPr>
          <a:xfrm>
            <a:off x="4806659" y="2731454"/>
            <a:ext cx="7585242" cy="1602216"/>
          </a:xfrm>
          <a:prstGeom prst="rect">
            <a:avLst/>
          </a:prstGeom>
        </p:spPr>
        <p:txBody>
          <a:bodyPr wrap="square" lIns="149196">
            <a:spAutoFit/>
          </a:bodyPr>
          <a:lstStyle/>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Run anywhere and build apps using the language of your choice</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rPr>
              <a:t>Analyze complex relationships with support for graph data</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Advanced Machine Learning with R &amp; Python</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Unparalleled performance with adaptive query processing</a:t>
            </a:r>
          </a:p>
        </p:txBody>
      </p:sp>
      <p:sp>
        <p:nvSpPr>
          <p:cNvPr id="2" name="Rectangle 1"/>
          <p:cNvSpPr/>
          <p:nvPr/>
        </p:nvSpPr>
        <p:spPr bwMode="auto">
          <a:xfrm>
            <a:off x="1765" y="5837800"/>
            <a:ext cx="12432948" cy="11562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32597">
              <a:defRPr/>
            </a:pPr>
            <a:r>
              <a:rPr lang="en-US" sz="1836" b="1" dirty="0">
                <a:solidFill>
                  <a:srgbClr val="FFFFFF"/>
                </a:solidFill>
                <a:latin typeface="Segoe UI"/>
              </a:rPr>
              <a:t>Industry-leading performance</a:t>
            </a:r>
            <a:r>
              <a:rPr lang="en-US" sz="1836" dirty="0">
                <a:solidFill>
                  <a:srgbClr val="FFFFFF"/>
                </a:solidFill>
                <a:latin typeface="Segoe UI"/>
              </a:rPr>
              <a:t> </a:t>
            </a:r>
            <a:r>
              <a:rPr lang="en-US" sz="1836" b="1" dirty="0">
                <a:solidFill>
                  <a:srgbClr val="FFFFFF"/>
                </a:solidFill>
                <a:latin typeface="Segoe UI"/>
              </a:rPr>
              <a:t>on the most secure data platform, with built-in intelligence for all your data</a:t>
            </a:r>
            <a:endParaRPr lang="en-US" sz="1836" dirty="0">
              <a:solidFill>
                <a:srgbClr val="FFFFFF"/>
              </a:solidFill>
              <a:latin typeface="Segoe UI"/>
            </a:endParaRPr>
          </a:p>
        </p:txBody>
      </p:sp>
      <p:sp>
        <p:nvSpPr>
          <p:cNvPr id="22" name="TextBox 21">
            <a:extLst>
              <a:ext uri="{FF2B5EF4-FFF2-40B4-BE49-F238E27FC236}">
                <a16:creationId xmlns:a16="http://schemas.microsoft.com/office/drawing/2014/main" id="{1B880BBB-9D19-46CF-AE92-B93CB86E8B85}"/>
              </a:ext>
            </a:extLst>
          </p:cNvPr>
          <p:cNvSpPr txBox="1"/>
          <p:nvPr/>
        </p:nvSpPr>
        <p:spPr>
          <a:xfrm>
            <a:off x="1275430" y="3203708"/>
            <a:ext cx="2943762" cy="1454028"/>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4080" dirty="0">
                <a:solidFill>
                  <a:srgbClr val="D2D2D2">
                    <a:lumMod val="25000"/>
                  </a:srgbClr>
                </a:solidFill>
                <a:latin typeface="Segoe UI"/>
                <a:cs typeface="Segoe UI Semibold" panose="020B0702040204020203" pitchFamily="34" charset="0"/>
              </a:rPr>
              <a:t>SQL Server</a:t>
            </a:r>
            <a:br>
              <a:rPr lang="en-US" sz="4080" dirty="0">
                <a:solidFill>
                  <a:srgbClr val="D2D2D2">
                    <a:lumMod val="25000"/>
                  </a:srgbClr>
                </a:solidFill>
                <a:latin typeface="Segoe UI Semibold" panose="020B0702040204020203" pitchFamily="34" charset="0"/>
                <a:cs typeface="Segoe UI Semibold" panose="020B0702040204020203" pitchFamily="34" charset="0"/>
              </a:rPr>
            </a:br>
            <a:r>
              <a:rPr lang="en-US" sz="4080" dirty="0">
                <a:solidFill>
                  <a:srgbClr val="D2D2D2">
                    <a:lumMod val="25000"/>
                  </a:srgbClr>
                </a:solidFill>
                <a:latin typeface="Segoe UI Semibold" panose="020B0702040204020203" pitchFamily="34" charset="0"/>
                <a:cs typeface="Segoe UI Semibold" panose="020B0702040204020203" pitchFamily="34" charset="0"/>
              </a:rPr>
              <a:t>2017</a:t>
            </a:r>
          </a:p>
        </p:txBody>
      </p:sp>
      <p:grpSp>
        <p:nvGrpSpPr>
          <p:cNvPr id="3" name="Group 2">
            <a:extLst>
              <a:ext uri="{FF2B5EF4-FFF2-40B4-BE49-F238E27FC236}">
                <a16:creationId xmlns:a16="http://schemas.microsoft.com/office/drawing/2014/main" id="{28098FA3-52DF-4F8E-B72B-F9B40BB6040A}"/>
              </a:ext>
            </a:extLst>
          </p:cNvPr>
          <p:cNvGrpSpPr/>
          <p:nvPr/>
        </p:nvGrpSpPr>
        <p:grpSpPr>
          <a:xfrm>
            <a:off x="5031169" y="4686190"/>
            <a:ext cx="2365828" cy="666595"/>
            <a:chOff x="5118714" y="4441138"/>
            <a:chExt cx="3083586" cy="868830"/>
          </a:xfrm>
        </p:grpSpPr>
        <p:pic>
          <p:nvPicPr>
            <p:cNvPr id="46" name="Picture 6" descr="Image result for docker logo 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r="57038"/>
            <a:stretch/>
          </p:blipFill>
          <p:spPr bwMode="auto">
            <a:xfrm>
              <a:off x="7222656" y="4501038"/>
              <a:ext cx="979644" cy="65198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Image result for linux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230741" y="4441138"/>
              <a:ext cx="786171" cy="8688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Image result for azure logo 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118714" y="4498886"/>
              <a:ext cx="734251" cy="7342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84973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50"/>
                                  </p:stCondLst>
                                  <p:childTnLst>
                                    <p:animMotion origin="layout" path="M -0.05547 0.00023 L 4.16667E-6 0.00023 " pathEditMode="relative" rAng="0" ptsTypes="AA">
                                      <p:cBhvr>
                                        <p:cTn id="9" dur="800" fill="hold"/>
                                        <p:tgtEl>
                                          <p:spTgt spid="5"/>
                                        </p:tgtEl>
                                        <p:attrNameLst>
                                          <p:attrName>ppt_x</p:attrName>
                                          <p:attrName>ppt_y</p:attrName>
                                        </p:attrNameLst>
                                      </p:cBhvr>
                                      <p:rCtr x="2773" y="0"/>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600"/>
                                        <p:tgtEl>
                                          <p:spTgt spid="7"/>
                                        </p:tgtEl>
                                      </p:cBhvr>
                                    </p:animEffect>
                                  </p:childTnLst>
                                </p:cTn>
                              </p:par>
                              <p:par>
                                <p:cTn id="13" presetID="35" presetClass="path" presetSubtype="0" decel="100000" fill="hold" grpId="1" nodeType="withEffect">
                                  <p:stCondLst>
                                    <p:cond delay="300"/>
                                  </p:stCondLst>
                                  <p:childTnLst>
                                    <p:animMotion origin="layout" path="M -0.05547 0.00023 L 3.75E-6 0.00023 " pathEditMode="relative" rAng="0" ptsTypes="AA">
                                      <p:cBhvr>
                                        <p:cTn id="14" dur="800" fill="hold"/>
                                        <p:tgtEl>
                                          <p:spTgt spid="7"/>
                                        </p:tgtEl>
                                        <p:attrNameLst>
                                          <p:attrName>ppt_x</p:attrName>
                                          <p:attrName>ppt_y</p:attrName>
                                        </p:attrNameLst>
                                      </p:cBhvr>
                                      <p:rCtr x="2773" y="0"/>
                                    </p:animMotion>
                                  </p:childTnLst>
                                </p:cTn>
                              </p:par>
                              <p:par>
                                <p:cTn id="15" presetID="10" presetClass="entr" presetSubtype="0" fill="hold" nodeType="withEffect">
                                  <p:stCondLst>
                                    <p:cond delay="7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600"/>
                                        <p:tgtEl>
                                          <p:spTgt spid="3"/>
                                        </p:tgtEl>
                                      </p:cBhvr>
                                    </p:animEffect>
                                  </p:childTnLst>
                                </p:cTn>
                              </p:par>
                              <p:par>
                                <p:cTn id="18" presetID="35" presetClass="path" presetSubtype="0" decel="100000" fill="hold" nodeType="withEffect">
                                  <p:stCondLst>
                                    <p:cond delay="550"/>
                                  </p:stCondLst>
                                  <p:childTnLst>
                                    <p:animMotion origin="layout" path="M -0.05547 0.00023 L 6.25E-7 0.00023 " pathEditMode="relative" rAng="0" ptsTypes="AA">
                                      <p:cBhvr>
                                        <p:cTn id="19" dur="800" fill="hold"/>
                                        <p:tgtEl>
                                          <p:spTgt spid="3"/>
                                        </p:tgtEl>
                                        <p:attrNameLst>
                                          <p:attrName>ppt_x</p:attrName>
                                          <p:attrName>ppt_y</p:attrName>
                                        </p:attrNameLst>
                                      </p:cBhvr>
                                      <p:rCtr x="2773" y="0"/>
                                    </p:animMotion>
                                  </p:childTnLst>
                                </p:cTn>
                              </p:par>
                            </p:childTnLst>
                          </p:cTn>
                        </p:par>
                        <p:par>
                          <p:cTn id="20" fill="hold">
                            <p:stCondLst>
                              <p:cond delay="1350"/>
                            </p:stCondLst>
                            <p:childTnLst>
                              <p:par>
                                <p:cTn id="21" presetID="42"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anim calcmode="lin" valueType="num">
                                      <p:cBhvr>
                                        <p:cTn id="24" dur="500" fill="hold"/>
                                        <p:tgtEl>
                                          <p:spTgt spid="2"/>
                                        </p:tgtEl>
                                        <p:attrNameLst>
                                          <p:attrName>ppt_x</p:attrName>
                                        </p:attrNameLst>
                                      </p:cBhvr>
                                      <p:tavLst>
                                        <p:tav tm="0">
                                          <p:val>
                                            <p:strVal val="#ppt_x"/>
                                          </p:val>
                                        </p:tav>
                                        <p:tav tm="100000">
                                          <p:val>
                                            <p:strVal val="#ppt_x"/>
                                          </p:val>
                                        </p:tav>
                                      </p:tavLst>
                                    </p:anim>
                                    <p:anim calcmode="lin" valueType="num">
                                      <p:cBhvr>
                                        <p:cTn id="25"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11.xml><?xml version="1.0" encoding="utf-8"?>
<a:theme xmlns:a="http://schemas.openxmlformats.org/drawingml/2006/main" name="3-50107_Microsoft_Data_Amp_Dark_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5E3CC156-6DEC-4A55-A3D5-7B10432968A7}"/>
    </a:ext>
  </a:extLst>
</a:theme>
</file>

<file path=ppt/theme/theme12.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13.xml><?xml version="1.0" encoding="utf-8"?>
<a:theme xmlns:a="http://schemas.openxmlformats.org/drawingml/2006/main" name="2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4.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3.xml><?xml version="1.0" encoding="utf-8"?>
<a:theme xmlns:a="http://schemas.openxmlformats.org/drawingml/2006/main" name="K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 id="{1ABAD180-2D8F-4AA6-8D47-6B82CF6D0588}" vid="{BED65B6F-480A-40BB-9DBD-5B8B520E4064}"/>
    </a:ext>
  </a:extLst>
</a:theme>
</file>

<file path=ppt/theme/theme4.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5_Office Theme">
  <a:themeElements>
    <a:clrScheme name="The Zero_Colorful Scheme">
      <a:dk1>
        <a:sysClr val="windowText" lastClr="000000"/>
      </a:dk1>
      <a:lt1>
        <a:sysClr val="window" lastClr="FFFFFF"/>
      </a:lt1>
      <a:dk2>
        <a:srgbClr val="2980B9"/>
      </a:dk2>
      <a:lt2>
        <a:srgbClr val="16A085"/>
      </a:lt2>
      <a:accent1>
        <a:srgbClr val="9BBB59"/>
      </a:accent1>
      <a:accent2>
        <a:srgbClr val="F39C12"/>
      </a:accent2>
      <a:accent3>
        <a:srgbClr val="C0392B"/>
      </a:accent3>
      <a:accent4>
        <a:srgbClr val="4B2C50"/>
      </a:accent4>
      <a:accent5>
        <a:srgbClr val="2C3E50"/>
      </a:accent5>
      <a:accent6>
        <a:srgbClr val="95A5A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9.xml><?xml version="1.0" encoding="utf-8"?>
<a:theme xmlns:a="http://schemas.openxmlformats.org/drawingml/2006/main" name="1_3-50107_Microsoft_Data_Amp_Dark_Template">
  <a:themeElements>
    <a:clrScheme name="Custom 18">
      <a:dk1>
        <a:srgbClr val="18182A"/>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5E3CC156-6DEC-4A55-A3D5-7B10432968A7}"/>
    </a:ext>
  </a:extLst>
</a:theme>
</file>

<file path=ppt/theme/themeOverride1.xml><?xml version="1.0" encoding="utf-8"?>
<a:themeOverride xmlns:a="http://schemas.openxmlformats.org/drawingml/2006/main">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7143025415BA4C812A27E0BAB8B4B5" ma:contentTypeVersion="8" ma:contentTypeDescription="Create a new document." ma:contentTypeScope="" ma:versionID="f120145de578f3afc1b0dfc878410e87">
  <xsd:schema xmlns:xsd="http://www.w3.org/2001/XMLSchema" xmlns:xs="http://www.w3.org/2001/XMLSchema" xmlns:p="http://schemas.microsoft.com/office/2006/metadata/properties" xmlns:ns2="faba5c98-07b5-4596-968b-7225fe5ea7c2" xmlns:ns3="83ec5bd3-5a93-455a-9347-0aa8fdba26c5" targetNamespace="http://schemas.microsoft.com/office/2006/metadata/properties" ma:root="true" ma:fieldsID="36b34b46a5c8efd70c5b1a8b2e2a68dc" ns2:_="" ns3:_="">
    <xsd:import namespace="faba5c98-07b5-4596-968b-7225fe5ea7c2"/>
    <xsd:import namespace="83ec5bd3-5a93-455a-9347-0aa8fdba26c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ba5c98-07b5-4596-968b-7225fe5ea7c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ec5bd3-5a93-455a-9347-0aa8fdba26c5"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920FC6-8A39-465A-98CD-C5055572D5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ba5c98-07b5-4596-968b-7225fe5ea7c2"/>
    <ds:schemaRef ds:uri="83ec5bd3-5a93-455a-9347-0aa8fdba26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faba5c98-07b5-4596-968b-7225fe5ea7c2"/>
    <ds:schemaRef ds:uri="http://schemas.microsoft.com/office/2006/documentManagement/types"/>
    <ds:schemaRef ds:uri="http://schemas.microsoft.com/office/infopath/2007/PartnerControls"/>
    <ds:schemaRef ds:uri="http://www.w3.org/XML/1998/namespace"/>
    <ds:schemaRef ds:uri="83ec5bd3-5a93-455a-9347-0aa8fdba26c5"/>
    <ds:schemaRef ds:uri="http://purl.org/dc/elements/1.1/"/>
    <ds:schemaRef ds:uri="http://purl.org/dc/dcmityp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Microsoft_Ready_Template_16x9</Template>
  <TotalTime>282</TotalTime>
  <Words>4763</Words>
  <Application>Microsoft Office PowerPoint</Application>
  <PresentationFormat>Custom</PresentationFormat>
  <Paragraphs>862</Paragraphs>
  <Slides>57</Slides>
  <Notes>57</Notes>
  <HiddenSlides>0</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57</vt:i4>
      </vt:variant>
    </vt:vector>
  </HeadingPairs>
  <TitlesOfParts>
    <vt:vector size="89" baseType="lpstr">
      <vt:lpstr>Segoe</vt:lpstr>
      <vt:lpstr>Arial</vt:lpstr>
      <vt:lpstr>Calibri</vt:lpstr>
      <vt:lpstr>Calibri Light</vt:lpstr>
      <vt:lpstr>Cambria Math</vt:lpstr>
      <vt:lpstr>Consolas</vt:lpstr>
      <vt:lpstr>Lucida Console</vt:lpstr>
      <vt:lpstr>Segoe UI</vt:lpstr>
      <vt:lpstr>Segoe UI Black</vt:lpstr>
      <vt:lpstr>Segoe UI Light</vt:lpstr>
      <vt:lpstr>Segoe UI Semibold</vt:lpstr>
      <vt:lpstr>Segoe UI Semilight</vt:lpstr>
      <vt:lpstr>Symbol</vt:lpstr>
      <vt:lpstr>Times New Roman</vt:lpstr>
      <vt:lpstr>Wingdings</vt:lpstr>
      <vt:lpstr>Wingdings 3</vt:lpstr>
      <vt:lpstr>5-50113_Microsoft_Ready_Light_Template</vt:lpstr>
      <vt:lpstr>WHITE TEMPLATE</vt:lpstr>
      <vt:lpstr>K1_WHITE TEMPLATE</vt:lpstr>
      <vt:lpstr>1_WHITE TEMPLATE</vt:lpstr>
      <vt:lpstr>5-50111_Build 2017_LIGHT GRAY TEMPLATE</vt:lpstr>
      <vt:lpstr>1_5-50109_Microsoft_Light_Template</vt:lpstr>
      <vt:lpstr>5_Office Theme</vt:lpstr>
      <vt:lpstr>1_Connect(); 2016 (Remove)</vt:lpstr>
      <vt:lpstr>1_3-50107_Microsoft_Data_Amp_Dark_Template</vt:lpstr>
      <vt:lpstr>Connect(); 2016 (Remove)</vt:lpstr>
      <vt:lpstr>3-50107_Microsoft_Data_Amp_Dark_Template</vt:lpstr>
      <vt:lpstr>SMSG Readiness Master Template 16x9_MODIFIED</vt:lpstr>
      <vt:lpstr>2_WHITE TEMPLATE</vt:lpstr>
      <vt:lpstr>2_Exec Retreat Template - Dark Gray</vt:lpstr>
      <vt:lpstr>Office Theme</vt:lpstr>
      <vt:lpstr>2_blank</vt:lpstr>
      <vt:lpstr>讓 AI 為人們所用 </vt:lpstr>
      <vt:lpstr>Agenda</vt:lpstr>
      <vt:lpstr>Microsoft AI 平台概觀</vt:lpstr>
      <vt:lpstr>AI SOLUTIONS</vt:lpstr>
      <vt:lpstr>PowerPoint Presentation</vt:lpstr>
      <vt:lpstr>PowerPoint Presentation</vt:lpstr>
      <vt:lpstr>微軟人工智慧相關服務與基礎環境</vt:lpstr>
      <vt:lpstr>PowerPoint Presentation</vt:lpstr>
      <vt:lpstr>PowerPoint Presentation</vt:lpstr>
      <vt:lpstr>SQL Server 2017</vt:lpstr>
      <vt:lpstr>PowerPoint Presentation</vt:lpstr>
      <vt:lpstr>PowerPoint Presentation</vt:lpstr>
      <vt:lpstr>Keeping your data safe</vt:lpstr>
      <vt:lpstr>Machine learning based threat detection</vt:lpstr>
      <vt:lpstr>Machine learning based threat detection</vt:lpstr>
      <vt:lpstr>Grow with your needs Machine learning based performance acceleration</vt:lpstr>
      <vt:lpstr> http://aka.ms/cisolutions</vt:lpstr>
      <vt:lpstr>PowerPoint Presentation</vt:lpstr>
      <vt:lpstr>PowerPoint Presentation</vt:lpstr>
      <vt:lpstr>PowerPoint Presentation</vt:lpstr>
      <vt:lpstr>PowerPoint Presentation</vt:lpstr>
      <vt:lpstr>PowerPoint Presentation</vt:lpstr>
      <vt:lpstr>PowerPoint Presentation</vt:lpstr>
      <vt:lpstr>Demo</vt:lpstr>
      <vt:lpstr>新一代 Azure Machine Learning Services</vt:lpstr>
      <vt:lpstr>PowerPoint Presentation</vt:lpstr>
      <vt:lpstr>data science &amp; AI</vt:lpstr>
      <vt:lpstr>Identifying Snow Leopards Computer vision and classification on Spark</vt:lpstr>
      <vt:lpstr>The AI Development lifecycle</vt:lpstr>
      <vt:lpstr>New Capabilities </vt:lpstr>
      <vt:lpstr>PowerPoint Presentation</vt:lpstr>
      <vt:lpstr>Experiment Everywhere</vt:lpstr>
      <vt:lpstr>Experimentation service</vt:lpstr>
      <vt:lpstr>Deploy Everywhere</vt:lpstr>
      <vt:lpstr>Manage models</vt:lpstr>
      <vt:lpstr>AI Powered Spreadsheets</vt:lpstr>
      <vt:lpstr>VS Code Tools for AI</vt:lpstr>
      <vt:lpstr>What Is It?</vt:lpstr>
      <vt:lpstr>AI Powered Data Wrangling</vt:lpstr>
      <vt:lpstr>Demo Azure Machine Learning Walkthrough</vt:lpstr>
      <vt:lpstr>Machine Learning &amp; AI Portfolio When to use what? </vt:lpstr>
      <vt:lpstr>Microsoft Cognitive Toolkit (CNTK)</vt:lpstr>
      <vt:lpstr>AI vs ML vs DL</vt:lpstr>
      <vt:lpstr>Machine Learning</vt:lpstr>
      <vt:lpstr>End-to-End Deep Learning</vt:lpstr>
      <vt:lpstr>Artificial Neuron (unit)</vt:lpstr>
      <vt:lpstr>Network of Artificial Neurons</vt:lpstr>
      <vt:lpstr>Deep Convolutional Neural Networks</vt:lpstr>
      <vt:lpstr>Revolution of depth</vt:lpstr>
      <vt:lpstr>Revolution of depth</vt:lpstr>
      <vt:lpstr>Microsoft Cognitive Toolkit (CNTK) </vt:lpstr>
      <vt:lpstr>Microsoft Cognitive Toolkit (CNTK) </vt:lpstr>
      <vt:lpstr>Microsoft Cognitive Toolkit (CNTK) </vt:lpstr>
      <vt:lpstr>As Easy as 1-2-3</vt:lpstr>
      <vt:lpstr>Walkthrough: MNIST with CNTK</vt:lpstr>
      <vt:lpstr>microsoft.com/ai</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Democratizing AI - the next wave of digital assistants for organizations and communities</dc:title>
  <dc:subject>&lt;Speech title here&gt;</dc:subject>
  <dc:creator>MS Events 1047</dc:creator>
  <cp:keywords>Microsoft Ready</cp:keywords>
  <dc:description>Template: Mitchell Derrey, Silver Fox Productions_x000d_
Formatting: _x000d_
Audience Type:</dc:description>
  <cp:lastModifiedBy>Eric ShangKuan</cp:lastModifiedBy>
  <cp:revision>39</cp:revision>
  <dcterms:created xsi:type="dcterms:W3CDTF">2017-07-19T23:55:27Z</dcterms:created>
  <dcterms:modified xsi:type="dcterms:W3CDTF">2017-11-15T05:13:32Z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0x010100017143025415BA4C812A27E0BAB8B4B5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Microsoft Ready - Venetian</vt:lpwstr>
  </property>
  <property fmtid="{D5CDD505-2E9C-101B-9397-08002B2CF9AE}" pid="13" name="Event Venue">
    <vt:lpwstr>Venetian - Las Vegas, NV</vt:lpwstr>
  </property>
  <property fmtid="{D5CDD505-2E9C-101B-9397-08002B2CF9AE}" pid="14" name="Session Code">
    <vt:lpwstr>TECH-BAAI310</vt:lpwstr>
  </property>
  <property fmtid="{D5CDD505-2E9C-101B-9397-08002B2CF9AE}" pid="15" name="Title">
    <vt:lpwstr>Democratizing AI - the next wave of digital assistants for organizations and communities</vt:lpwstr>
  </property>
  <property fmtid="{D5CDD505-2E9C-101B-9397-08002B2CF9AE}" pid="16" name="External Speaker">
    <vt:lpwstr>Chris Brown; David Williams</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MSIP_Label_f42aa342-8706-4288-bd11-ebb85995028c_Enabled">
    <vt:lpwstr>True</vt:lpwstr>
  </property>
  <property fmtid="{D5CDD505-2E9C-101B-9397-08002B2CF9AE}" pid="20" name="MSIP_Label_f42aa342-8706-4288-bd11-ebb85995028c_SiteId">
    <vt:lpwstr>72f988bf-86f1-41af-91ab-2d7cd011db47</vt:lpwstr>
  </property>
  <property fmtid="{D5CDD505-2E9C-101B-9397-08002B2CF9AE}" pid="21" name="MSIP_Label_f42aa342-8706-4288-bd11-ebb85995028c_Owner">
    <vt:lpwstr>ericsk@microsoft.com</vt:lpwstr>
  </property>
  <property fmtid="{D5CDD505-2E9C-101B-9397-08002B2CF9AE}" pid="22" name="MSIP_Label_f42aa342-8706-4288-bd11-ebb85995028c_SetDate">
    <vt:lpwstr>2017-11-13T03:07:51.7780899Z</vt:lpwstr>
  </property>
  <property fmtid="{D5CDD505-2E9C-101B-9397-08002B2CF9AE}" pid="23" name="MSIP_Label_f42aa342-8706-4288-bd11-ebb85995028c_Name">
    <vt:lpwstr>General</vt:lpwstr>
  </property>
  <property fmtid="{D5CDD505-2E9C-101B-9397-08002B2CF9AE}" pid="24" name="MSIP_Label_f42aa342-8706-4288-bd11-ebb85995028c_Application">
    <vt:lpwstr>Microsoft Azure Information Protection</vt:lpwstr>
  </property>
  <property fmtid="{D5CDD505-2E9C-101B-9397-08002B2CF9AE}" pid="25" name="MSIP_Label_f42aa342-8706-4288-bd11-ebb85995028c_Extended_MSFT_Method">
    <vt:lpwstr>Automatic</vt:lpwstr>
  </property>
  <property fmtid="{D5CDD505-2E9C-101B-9397-08002B2CF9AE}" pid="26" name="Sensitivity">
    <vt:lpwstr>General</vt:lpwstr>
  </property>
</Properties>
</file>